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  <p:sldMasterId id="2147483708" r:id="rId4"/>
    <p:sldMasterId id="2147483726" r:id="rId5"/>
    <p:sldMasterId id="2147483745" r:id="rId6"/>
  </p:sldMasterIdLst>
  <p:sldIdLst>
    <p:sldId id="256" r:id="rId7"/>
    <p:sldId id="274" r:id="rId8"/>
    <p:sldId id="300" r:id="rId9"/>
    <p:sldId id="259" r:id="rId10"/>
    <p:sldId id="276" r:id="rId11"/>
    <p:sldId id="302" r:id="rId12"/>
    <p:sldId id="277" r:id="rId13"/>
    <p:sldId id="314" r:id="rId14"/>
    <p:sldId id="321" r:id="rId15"/>
    <p:sldId id="319" r:id="rId16"/>
    <p:sldId id="298" r:id="rId17"/>
    <p:sldId id="318" r:id="rId18"/>
    <p:sldId id="316" r:id="rId19"/>
    <p:sldId id="317" r:id="rId20"/>
    <p:sldId id="297" r:id="rId21"/>
    <p:sldId id="320" r:id="rId22"/>
    <p:sldId id="322" r:id="rId23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9C60"/>
    <a:srgbClr val="D8232A"/>
    <a:srgbClr val="333333"/>
    <a:srgbClr val="F4BABD"/>
    <a:srgbClr val="FCEAEB"/>
    <a:srgbClr val="B0B4B8"/>
    <a:srgbClr val="C6C9CC"/>
    <a:srgbClr val="73C764"/>
    <a:srgbClr val="DC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>
          <a:xfrm>
            <a:off x="2322286" y="0"/>
            <a:ext cx="10682514" cy="6865257"/>
          </a:xfrm>
          <a:prstGeom prst="rect">
            <a:avLst/>
          </a:prstGeom>
        </p:spPr>
      </p:pic>
      <p:sp>
        <p:nvSpPr>
          <p:cNvPr id="12" name="Shape 143"/>
          <p:cNvSpPr/>
          <p:nvPr userDrawn="1"/>
        </p:nvSpPr>
        <p:spPr>
          <a:xfrm>
            <a:off x="0" y="3265714"/>
            <a:ext cx="13004800" cy="359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" name="Shape 145"/>
          <p:cNvSpPr/>
          <p:nvPr userDrawn="1"/>
        </p:nvSpPr>
        <p:spPr>
          <a:xfrm>
            <a:off x="0" y="-5507"/>
            <a:ext cx="13004800" cy="6863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solidFill>
              <a:srgbClr val="D8232A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EB2-5813-4821-8436-8856112BD0C4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67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EB2-5813-4821-8436-8856112BD0C4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64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>
          <a:xfrm>
            <a:off x="2322286" y="0"/>
            <a:ext cx="10682514" cy="6865257"/>
          </a:xfrm>
          <a:prstGeom prst="rect">
            <a:avLst/>
          </a:prstGeom>
        </p:spPr>
      </p:pic>
      <p:sp>
        <p:nvSpPr>
          <p:cNvPr id="8" name="Shape 143"/>
          <p:cNvSpPr/>
          <p:nvPr userDrawn="1"/>
        </p:nvSpPr>
        <p:spPr>
          <a:xfrm>
            <a:off x="0" y="3265714"/>
            <a:ext cx="13004800" cy="359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9" name="Shape 145"/>
          <p:cNvSpPr/>
          <p:nvPr userDrawn="1"/>
        </p:nvSpPr>
        <p:spPr>
          <a:xfrm>
            <a:off x="0" y="-5507"/>
            <a:ext cx="13004800" cy="6863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solidFill>
              <a:srgbClr val="D8232A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03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42218" y="365126"/>
            <a:ext cx="10711582" cy="690982"/>
          </a:xfrm>
        </p:spPr>
        <p:txBody>
          <a:bodyPr lIns="0">
            <a:normAutofit/>
          </a:bodyPr>
          <a:lstStyle>
            <a:lvl1pPr>
              <a:defRPr sz="2800" b="1">
                <a:solidFill>
                  <a:srgbClr val="D8232A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DC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le rectangle 10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D8232A"/>
                </a:solidFill>
                <a:latin typeface="+mj-lt"/>
              </a:defRPr>
            </a:lvl1pPr>
          </a:lstStyle>
          <a:p>
            <a:fld id="{308A6B53-617A-44FD-81CB-96073F6FAE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131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29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22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23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48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11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1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13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47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94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00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51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85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42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71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11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>
          <a:xfrm>
            <a:off x="2322286" y="0"/>
            <a:ext cx="10682514" cy="6865257"/>
          </a:xfrm>
          <a:prstGeom prst="rect">
            <a:avLst/>
          </a:prstGeom>
        </p:spPr>
      </p:pic>
      <p:sp>
        <p:nvSpPr>
          <p:cNvPr id="8" name="Shape 143"/>
          <p:cNvSpPr/>
          <p:nvPr userDrawn="1"/>
        </p:nvSpPr>
        <p:spPr>
          <a:xfrm>
            <a:off x="0" y="3265714"/>
            <a:ext cx="13004800" cy="359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9" name="Shape 145"/>
          <p:cNvSpPr/>
          <p:nvPr userDrawn="1"/>
        </p:nvSpPr>
        <p:spPr>
          <a:xfrm>
            <a:off x="0" y="-5507"/>
            <a:ext cx="13004800" cy="6863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solidFill>
              <a:srgbClr val="D8232A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8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EB2-5813-4821-8436-8856112BD0C4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861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42218" y="365126"/>
            <a:ext cx="10711582" cy="690982"/>
          </a:xfrm>
        </p:spPr>
        <p:txBody>
          <a:bodyPr lIns="0">
            <a:normAutofit/>
          </a:bodyPr>
          <a:lstStyle>
            <a:lvl1pPr>
              <a:defRPr sz="2800" b="1">
                <a:solidFill>
                  <a:srgbClr val="D8232A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DC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le rectangle 10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D8232A"/>
                </a:solidFill>
                <a:latin typeface="+mj-lt"/>
              </a:defRPr>
            </a:lvl1pPr>
          </a:lstStyle>
          <a:p>
            <a:fld id="{308A6B53-617A-44FD-81CB-96073F6FAE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005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42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77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7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7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78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81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18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519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6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EB2-5813-4821-8436-8856112BD0C4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9109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94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612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511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697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307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690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361"/>
          </a:xfrm>
        </p:spPr>
        <p:txBody>
          <a:bodyPr lIns="0">
            <a:normAutofit/>
          </a:bodyPr>
          <a:lstStyle>
            <a:lvl1pPr>
              <a:defRPr sz="28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9722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BCCE-FB34-C24E-A968-07737AFD91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3143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>
          <a:xfrm>
            <a:off x="2322286" y="0"/>
            <a:ext cx="10682514" cy="6865257"/>
          </a:xfrm>
          <a:prstGeom prst="rect">
            <a:avLst/>
          </a:prstGeom>
        </p:spPr>
      </p:pic>
      <p:sp>
        <p:nvSpPr>
          <p:cNvPr id="8" name="Shape 143"/>
          <p:cNvSpPr/>
          <p:nvPr userDrawn="1"/>
        </p:nvSpPr>
        <p:spPr>
          <a:xfrm>
            <a:off x="0" y="3265714"/>
            <a:ext cx="13004800" cy="359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9" name="Shape 145"/>
          <p:cNvSpPr/>
          <p:nvPr userDrawn="1"/>
        </p:nvSpPr>
        <p:spPr>
          <a:xfrm>
            <a:off x="0" y="-5507"/>
            <a:ext cx="13004800" cy="6863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solidFill>
              <a:srgbClr val="D8232A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588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42218" y="365126"/>
            <a:ext cx="10711582" cy="690982"/>
          </a:xfrm>
        </p:spPr>
        <p:txBody>
          <a:bodyPr lIns="0">
            <a:normAutofit/>
          </a:bodyPr>
          <a:lstStyle>
            <a:lvl1pPr>
              <a:defRPr sz="2800" b="1">
                <a:solidFill>
                  <a:srgbClr val="D8232A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DC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le rectangle 10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D8232A"/>
                </a:solidFill>
                <a:latin typeface="+mj-lt"/>
              </a:defRPr>
            </a:lvl1pPr>
          </a:lstStyle>
          <a:p>
            <a:fld id="{308A6B53-617A-44FD-81CB-96073F6FAE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4768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4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EB2-5813-4821-8436-8856112BD0C4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9721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277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147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14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211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498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189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261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697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32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2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EB2-5813-4821-8436-8856112BD0C4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843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239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80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083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405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>
          <a:xfrm>
            <a:off x="2322286" y="0"/>
            <a:ext cx="10682514" cy="6865257"/>
          </a:xfrm>
          <a:prstGeom prst="rect">
            <a:avLst/>
          </a:prstGeom>
        </p:spPr>
      </p:pic>
      <p:sp>
        <p:nvSpPr>
          <p:cNvPr id="8" name="Shape 143"/>
          <p:cNvSpPr/>
          <p:nvPr userDrawn="1"/>
        </p:nvSpPr>
        <p:spPr>
          <a:xfrm>
            <a:off x="0" y="3265714"/>
            <a:ext cx="13004800" cy="359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9" name="Shape 145"/>
          <p:cNvSpPr/>
          <p:nvPr userDrawn="1"/>
        </p:nvSpPr>
        <p:spPr>
          <a:xfrm>
            <a:off x="0" y="-5507"/>
            <a:ext cx="13004800" cy="6863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solidFill>
              <a:srgbClr val="D8232A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67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42218" y="365126"/>
            <a:ext cx="10711582" cy="690982"/>
          </a:xfrm>
        </p:spPr>
        <p:txBody>
          <a:bodyPr lIns="0">
            <a:normAutofit/>
          </a:bodyPr>
          <a:lstStyle>
            <a:lvl1pPr>
              <a:defRPr sz="2800" b="1">
                <a:solidFill>
                  <a:srgbClr val="D8232A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DC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le rectangle 10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D8232A"/>
                </a:solidFill>
                <a:latin typeface="+mj-lt"/>
              </a:defRPr>
            </a:lvl1pPr>
          </a:lstStyle>
          <a:p>
            <a:fld id="{308A6B53-617A-44FD-81CB-96073F6FAE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8095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621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430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117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1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EB2-5813-4821-8436-8856112BD0C4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0462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885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603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69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092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277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609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841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42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136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2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EB2-5813-4821-8436-8856112BD0C4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0610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315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>
          <a:xfrm>
            <a:off x="2322286" y="0"/>
            <a:ext cx="10682514" cy="6865257"/>
          </a:xfrm>
          <a:prstGeom prst="rect">
            <a:avLst/>
          </a:prstGeom>
        </p:spPr>
      </p:pic>
      <p:sp>
        <p:nvSpPr>
          <p:cNvPr id="8" name="Shape 143"/>
          <p:cNvSpPr/>
          <p:nvPr userDrawn="1"/>
        </p:nvSpPr>
        <p:spPr>
          <a:xfrm>
            <a:off x="0" y="3265714"/>
            <a:ext cx="13004800" cy="359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9" name="Shape 145"/>
          <p:cNvSpPr/>
          <p:nvPr userDrawn="1"/>
        </p:nvSpPr>
        <p:spPr>
          <a:xfrm>
            <a:off x="0" y="-5507"/>
            <a:ext cx="13004800" cy="6863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solidFill>
              <a:srgbClr val="D8232A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296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42218" y="365126"/>
            <a:ext cx="10711582" cy="690982"/>
          </a:xfrm>
        </p:spPr>
        <p:txBody>
          <a:bodyPr lIns="0">
            <a:normAutofit/>
          </a:bodyPr>
          <a:lstStyle>
            <a:lvl1pPr>
              <a:defRPr sz="2800" b="1">
                <a:solidFill>
                  <a:srgbClr val="D8232A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DC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le rectangle 10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D8232A"/>
                </a:solidFill>
                <a:latin typeface="+mj-lt"/>
              </a:defRPr>
            </a:lvl1pPr>
          </a:lstStyle>
          <a:p>
            <a:fld id="{308A6B53-617A-44FD-81CB-96073F6FAE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9581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735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596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833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312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944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479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2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EB2-5813-4821-8436-8856112BD0C4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0341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395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526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881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23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027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36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760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414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346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41EB2-5813-4821-8436-8856112BD0C4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15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6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8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6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8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1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d-clm.parisnanterre.fr/ed-139-611952.kjs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d-clm.parisnanterre.fr/aides-attribuees-par-l-ed-613050.kjsp?RH=1434034403181&amp;RF=1434034432626" TargetMode="External"/><Relationship Id="rId1" Type="http://schemas.openxmlformats.org/officeDocument/2006/relationships/slideLayout" Target="../slideLayouts/slideLayout9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scd.parisnanterre.fr/" TargetMode="External"/><Relationship Id="rId1" Type="http://schemas.openxmlformats.org/officeDocument/2006/relationships/slideLayout" Target="../slideLayouts/slideLayout9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violences.sexistes.sexuelles%40liste.parisnanterre.fr" TargetMode="External"/><Relationship Id="rId1" Type="http://schemas.openxmlformats.org/officeDocument/2006/relationships/slideLayout" Target="../slideLayouts/slideLayout98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6"/>
          <p:cNvSpPr/>
          <p:nvPr/>
        </p:nvSpPr>
        <p:spPr>
          <a:xfrm>
            <a:off x="799384" y="2486231"/>
            <a:ext cx="5759948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900">
                <a:solidFill>
                  <a:srgbClr val="FFFFFF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5400" b="1" dirty="0">
                <a:latin typeface="+mj-lt"/>
                <a:ea typeface="Arial" charset="0"/>
                <a:cs typeface="Arial" charset="0"/>
              </a:rPr>
              <a:t>ECOLE DOCTORALE 139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99384" y="4585818"/>
            <a:ext cx="593297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ebdings" panose="05030102010509060703" pitchFamily="18" charset="2"/>
              <a:buChar char="4"/>
              <a:tabLst/>
            </a:pPr>
            <a:r>
              <a:rPr kumimoji="0" lang="fr-FR" sz="24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Dans le collège</a:t>
            </a:r>
            <a:r>
              <a:rPr kumimoji="0" lang="fr-FR" sz="240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 des ED à l’UPN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56" y="5496487"/>
            <a:ext cx="3052201" cy="652983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799384" y="4209143"/>
            <a:ext cx="24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99384" y="6249660"/>
            <a:ext cx="4037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400" b="1" dirty="0">
                <a:solidFill>
                  <a:schemeClr val="bg1"/>
                </a:solidFill>
                <a:hlinkClick r:id="rId3"/>
              </a:rPr>
              <a:t>https://ed-clm.parisnanterre.fr/ed-139-611952.kjsp</a:t>
            </a:r>
            <a:endParaRPr lang="fr-FR" altLang="fr-F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9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6892" y="6011913"/>
            <a:ext cx="1371823" cy="29244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" name="Shape 182"/>
          <p:cNvSpPr/>
          <p:nvPr/>
        </p:nvSpPr>
        <p:spPr>
          <a:xfrm>
            <a:off x="2133754" y="2571750"/>
            <a:ext cx="6062579" cy="320299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5719" tIns="35719" rIns="35719" bIns="35719" numCol="2" spcCol="431116"/>
          <a:lstStyle/>
          <a:p>
            <a:pPr algn="just" hangingPunct="0"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endParaRPr sz="1195" kern="0" dirty="0">
              <a:solidFill>
                <a:srgbClr val="53585F"/>
              </a:solidFill>
              <a:ea typeface="Arial" charset="0"/>
              <a:sym typeface="Averta-Regular"/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642217" y="227132"/>
            <a:ext cx="6222222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Comités de suivi</a:t>
            </a:r>
          </a:p>
        </p:txBody>
      </p:sp>
      <p:sp>
        <p:nvSpPr>
          <p:cNvPr id="9" name="Rectangle 8"/>
          <p:cNvSpPr/>
          <p:nvPr/>
        </p:nvSpPr>
        <p:spPr>
          <a:xfrm>
            <a:off x="437883" y="1253389"/>
            <a:ext cx="11423559" cy="6268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/>
              <a:t>En application du l’arrêté du 25 mai 2016, modifié par l’arrêté du 26 août 2022, art. 13, les </a:t>
            </a:r>
            <a:r>
              <a:rPr lang="fr-FR" sz="2000" dirty="0" err="1"/>
              <a:t>doctorant.e.s</a:t>
            </a:r>
            <a:r>
              <a:rPr lang="fr-FR" sz="2000" dirty="0"/>
              <a:t> doivent, chaque année, avant leur réinscription, s’entretenir avec un </a:t>
            </a:r>
            <a:r>
              <a:rPr lang="fr-FR" sz="2000" b="1" dirty="0"/>
              <a:t>Comité de suivi </a:t>
            </a:r>
            <a:r>
              <a:rPr lang="fr-FR" sz="2000" dirty="0"/>
              <a:t>individuel. 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b="1" dirty="0"/>
              <a:t>Le CSI </a:t>
            </a:r>
            <a:r>
              <a:rPr lang="fr-FR" sz="2000" dirty="0"/>
              <a:t>assure un accompagnement du/de la </a:t>
            </a:r>
            <a:r>
              <a:rPr lang="fr-FR" sz="2000" dirty="0" err="1"/>
              <a:t>doctorant.e</a:t>
            </a:r>
            <a:r>
              <a:rPr lang="fr-FR" sz="2000" dirty="0"/>
              <a:t> pendant toute la durée du doctorat. Il a pour objectif de l’écouter et de s’assurer de </a:t>
            </a:r>
            <a:r>
              <a:rPr lang="fr-FR" sz="2000" b="1" dirty="0"/>
              <a:t>l’avancement de son travail</a:t>
            </a:r>
            <a:r>
              <a:rPr lang="fr-FR" sz="2000" dirty="0"/>
              <a:t>. 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/>
              <a:t>Le CSI joue un rôle de </a:t>
            </a:r>
            <a:r>
              <a:rPr lang="fr-FR" sz="2000" b="1" dirty="0"/>
              <a:t>prévention des violences </a:t>
            </a:r>
            <a:r>
              <a:rPr lang="fr-FR" sz="2000" dirty="0"/>
              <a:t>et des discriminations.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b="1" dirty="0"/>
              <a:t>Chaque comité de suivi est composé au moins d’un membre spécialiste et d’un membre extérieur à la discipline.  L’ED propose un vivier d’enseignants chercheurs dans lequel le </a:t>
            </a:r>
            <a:r>
              <a:rPr lang="fr-FR" sz="2000" b="1" dirty="0" err="1"/>
              <a:t>docotrant</a:t>
            </a:r>
            <a:r>
              <a:rPr lang="fr-FR" sz="2000" b="1" dirty="0"/>
              <a:t> peut choisir le membre extérieur.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/>
              <a:t>Sa composition devrait rester constante.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b="1" dirty="0"/>
              <a:t>La / le </a:t>
            </a:r>
            <a:r>
              <a:rPr lang="fr-FR" sz="2000" b="1" dirty="0" err="1"/>
              <a:t>doctorant.e</a:t>
            </a:r>
            <a:r>
              <a:rPr lang="fr-FR" sz="2000" b="1" dirty="0"/>
              <a:t> le compose ou est </a:t>
            </a:r>
            <a:r>
              <a:rPr lang="fr-FR" sz="2000" b="1" dirty="0" err="1"/>
              <a:t>consulté.e</a:t>
            </a:r>
            <a:r>
              <a:rPr lang="fr-FR" sz="2000" b="1" dirty="0"/>
              <a:t> pour sa composition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/>
              <a:t>Entretien en trois étapes : présentation de l’avancement des travaux et discussions, entretien avec le doctorant sans la direction de thèse, entretien avec la direction de thèse sans le doctorant.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/>
              <a:t>Le CSI formule des recommandations transmises à l’école doctorale après chaque entretien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fr-FR" sz="2000" dirty="0"/>
          </a:p>
          <a:p>
            <a:pPr algn="just"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fr-FR" sz="2000" dirty="0"/>
          </a:p>
          <a:p>
            <a:pPr lvl="0" algn="just"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5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82"/>
          <p:cNvSpPr/>
          <p:nvPr/>
        </p:nvSpPr>
        <p:spPr>
          <a:xfrm>
            <a:off x="2133754" y="2571750"/>
            <a:ext cx="6062579" cy="320299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5719" tIns="35719" rIns="35719" bIns="35719" numCol="2" spcCol="431116"/>
          <a:lstStyle/>
          <a:p>
            <a:pPr algn="just" hangingPunct="0"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endParaRPr sz="1195" kern="0" dirty="0">
              <a:solidFill>
                <a:srgbClr val="53585F"/>
              </a:solidFill>
              <a:ea typeface="Arial" charset="0"/>
              <a:sym typeface="Averta-Regular"/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642217" y="227132"/>
            <a:ext cx="6222222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AIDES ACCORDEES PAR L’ECOLE DOCTORALE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1" y="604504"/>
            <a:ext cx="1149568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Soutien financier aux missions et aux publications des doctorants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Déplacement pour recherche (terrain, bibliographique et documentaire) ;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Déplacement pour participation à une manifestation scientifique ;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Organisation de colloque par et pour les doctorants ;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Publication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Conditions d’attribution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Trois commissions de financement par an.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Envoi des dossiers : 15 janvier – 15 mai – 15 septembre.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complément du financement accordé par l’unité de recherche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 de demande faite </a:t>
            </a:r>
            <a:r>
              <a:rPr lang="fr-F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posteriori.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https://ed-clm.parisnanterre.fr/aides-attribuees-par-l-ed 613050.kjsp?RH=1434034403181&amp;RF=1434034432626</a:t>
            </a:r>
            <a:endParaRPr lang="fr-F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56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hape 180"/>
          <p:cNvSpPr/>
          <p:nvPr/>
        </p:nvSpPr>
        <p:spPr>
          <a:xfrm>
            <a:off x="642218" y="878541"/>
            <a:ext cx="10907566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38100" rIns="38100" bIns="38100">
            <a:spAutoFit/>
          </a:bodyPr>
          <a:lstStyle/>
          <a:p>
            <a:pPr algn="ctr"/>
            <a:r>
              <a:rPr lang="fr-FR" sz="1600" b="1" dirty="0"/>
              <a:t>Arrêté du 25 mai 2016 </a:t>
            </a:r>
          </a:p>
          <a:p>
            <a:pPr algn="ctr"/>
            <a:r>
              <a:rPr lang="fr-FR" sz="1600" b="1" dirty="0"/>
              <a:t>fixant le cadre national de la formation et les modalités conduisant à la délivrance du diplôme national de doctorat</a:t>
            </a:r>
          </a:p>
          <a:p>
            <a:pPr algn="ctr"/>
            <a:r>
              <a:rPr lang="fr-FR" sz="1600" dirty="0">
                <a:solidFill>
                  <a:srgbClr val="FF0000"/>
                </a:solidFill>
              </a:rPr>
              <a:t>Modifié par l’arrêté du 26 août 2022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42218" y="3195154"/>
            <a:ext cx="11196343" cy="28315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D8232A"/>
              </a:buClr>
            </a:pPr>
            <a:r>
              <a:rPr lang="fr-FR" sz="1600" dirty="0"/>
              <a:t>Art. 3</a:t>
            </a:r>
          </a:p>
          <a:p>
            <a:r>
              <a:rPr lang="fr-FR" sz="1600" dirty="0"/>
              <a:t>Les écoles doctorales</a:t>
            </a:r>
          </a:p>
          <a:p>
            <a:r>
              <a:rPr lang="fr-FR" sz="1600" dirty="0"/>
              <a:t>1° Mettent en œuvre une politique d'admission des doctorants...</a:t>
            </a:r>
          </a:p>
          <a:p>
            <a:r>
              <a:rPr lang="fr-FR" sz="1600" dirty="0"/>
              <a:t>2° Organisent et coordonnent la </a:t>
            </a:r>
            <a:r>
              <a:rPr lang="fr-FR" sz="1600" b="1" dirty="0"/>
              <a:t>formation doctorale</a:t>
            </a:r>
          </a:p>
          <a:p>
            <a:r>
              <a:rPr lang="fr-FR" sz="1600" dirty="0"/>
              <a:t>3° Organisent les </a:t>
            </a:r>
            <a:r>
              <a:rPr lang="fr-FR" sz="1600" b="1" dirty="0"/>
              <a:t>échanges scientifiques </a:t>
            </a:r>
            <a:r>
              <a:rPr lang="fr-FR" sz="1600" dirty="0"/>
              <a:t>entre doctorants et avec la communauté scientifique ; proposent aux doctorants des activités de formation favorisant l'</a:t>
            </a:r>
            <a:r>
              <a:rPr lang="fr-FR" sz="1600" b="1" dirty="0"/>
              <a:t>interdisciplinarité</a:t>
            </a:r>
            <a:r>
              <a:rPr lang="fr-FR" sz="1600" dirty="0"/>
              <a:t> et l'acquisition d'une culture scientifique élargie...</a:t>
            </a:r>
          </a:p>
          <a:p>
            <a:r>
              <a:rPr lang="fr-FR" sz="1600" dirty="0"/>
              <a:t>4° Veillent à ce que chaque doctorant reçoive une </a:t>
            </a:r>
            <a:r>
              <a:rPr lang="fr-FR" sz="1600" b="1" dirty="0"/>
              <a:t>formation à l'éthique </a:t>
            </a:r>
            <a:r>
              <a:rPr lang="fr-FR" sz="1600" dirty="0"/>
              <a:t>de la recherche et à l'intégrité scientifique</a:t>
            </a:r>
          </a:p>
          <a:p>
            <a:r>
              <a:rPr lang="fr-FR" sz="1600" dirty="0"/>
              <a:t>5° Sensibilisent les doctorants aux </a:t>
            </a:r>
            <a:r>
              <a:rPr lang="fr-FR" sz="1600" b="1" dirty="0"/>
              <a:t>enjeux de la science ouverte </a:t>
            </a:r>
            <a:r>
              <a:rPr lang="fr-FR" sz="1600" dirty="0"/>
              <a:t>et de la diffusion des travaux de recherche </a:t>
            </a:r>
          </a:p>
          <a:p>
            <a:r>
              <a:rPr lang="fr-FR" sz="1600" dirty="0"/>
              <a:t>6° Assurent une démarche qualité de la formation en mettant notamment en place des </a:t>
            </a:r>
            <a:r>
              <a:rPr lang="fr-FR" sz="1600" b="1" dirty="0"/>
              <a:t>comités de suivi </a:t>
            </a:r>
            <a:r>
              <a:rPr lang="fr-FR" sz="1600" dirty="0"/>
              <a:t>individuel du doctorant...</a:t>
            </a:r>
          </a:p>
          <a:p>
            <a:r>
              <a:rPr lang="fr-FR" sz="1600" dirty="0"/>
              <a:t>7° Définissent et mettent en œuvre des dispositifs d'appui à la poursuite du </a:t>
            </a:r>
            <a:r>
              <a:rPr lang="fr-FR" sz="1600" b="1" dirty="0"/>
              <a:t>parcours professionnel </a:t>
            </a:r>
            <a:r>
              <a:rPr lang="fr-FR" sz="1600" dirty="0"/>
              <a:t>après l'obtention du doctorat... </a:t>
            </a:r>
          </a:p>
          <a:p>
            <a:r>
              <a:rPr lang="fr-FR" sz="1600" dirty="0"/>
              <a:t>8° Contribuent à une </a:t>
            </a:r>
            <a:r>
              <a:rPr lang="fr-FR" sz="1600" b="1" dirty="0"/>
              <a:t>ouverture européenne et internationale</a:t>
            </a:r>
            <a:r>
              <a:rPr lang="fr-FR" sz="1600" dirty="0"/>
              <a:t>...</a:t>
            </a:r>
          </a:p>
        </p:txBody>
      </p:sp>
      <p:sp>
        <p:nvSpPr>
          <p:cNvPr id="7" name="Pentagone 6"/>
          <p:cNvSpPr/>
          <p:nvPr/>
        </p:nvSpPr>
        <p:spPr>
          <a:xfrm>
            <a:off x="642218" y="214301"/>
            <a:ext cx="3749478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La formation doctorale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8F3CF42-3204-FB42-A95C-7E80CCE0C483}"/>
              </a:ext>
            </a:extLst>
          </p:cNvPr>
          <p:cNvSpPr txBox="1"/>
          <p:nvPr/>
        </p:nvSpPr>
        <p:spPr>
          <a:xfrm>
            <a:off x="642218" y="1871715"/>
            <a:ext cx="10907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Art. 1</a:t>
            </a:r>
          </a:p>
          <a:p>
            <a:r>
              <a:rPr lang="fr-FR" sz="1600" dirty="0"/>
              <a:t>La formation doctorale est une formation à et par la recherche et une expérience professionnelle de recherche. </a:t>
            </a:r>
          </a:p>
          <a:p>
            <a:r>
              <a:rPr lang="fr-FR" sz="1600" dirty="0"/>
              <a:t>Elle</a:t>
            </a:r>
            <a:r>
              <a:rPr lang="fr-FR" sz="1600" b="1" dirty="0"/>
              <a:t> comprend un travail personnel de recherche</a:t>
            </a:r>
            <a:r>
              <a:rPr lang="fr-FR" sz="1600" dirty="0"/>
              <a:t> réalisé par le doctorant. </a:t>
            </a:r>
          </a:p>
          <a:p>
            <a:r>
              <a:rPr lang="fr-FR" sz="1600" dirty="0"/>
              <a:t>Elle est </a:t>
            </a:r>
            <a:r>
              <a:rPr lang="fr-FR" sz="1600" b="1" dirty="0"/>
              <a:t>complétée par des formations complémentaires </a:t>
            </a:r>
            <a:r>
              <a:rPr lang="fr-FR" sz="1600" dirty="0"/>
              <a:t>validées par l'école doctorale.</a:t>
            </a:r>
          </a:p>
          <a:p>
            <a:r>
              <a:rPr lang="fr-FR" sz="1600" dirty="0"/>
              <a:t>La formation doctorale est organisée au sein des écoles doctorales.</a:t>
            </a:r>
          </a:p>
        </p:txBody>
      </p:sp>
    </p:spTree>
    <p:extLst>
      <p:ext uri="{BB962C8B-B14F-4D97-AF65-F5344CB8AC3E}">
        <p14:creationId xmlns:p14="http://schemas.microsoft.com/office/powerpoint/2010/main" val="2123815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e 1"/>
          <p:cNvSpPr/>
          <p:nvPr/>
        </p:nvSpPr>
        <p:spPr>
          <a:xfrm>
            <a:off x="642218" y="227132"/>
            <a:ext cx="5282064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dirty="0"/>
              <a:t>FORMATION DOCTORALE</a:t>
            </a:r>
            <a:endParaRPr lang="fr-FR" sz="2000" dirty="0"/>
          </a:p>
        </p:txBody>
      </p:sp>
      <p:cxnSp>
        <p:nvCxnSpPr>
          <p:cNvPr id="3" name="Connecteur droit 2"/>
          <p:cNvCxnSpPr/>
          <p:nvPr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21514" y="1726213"/>
            <a:ext cx="10521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kern="0" dirty="0">
                <a:solidFill>
                  <a:srgbClr val="53585F"/>
                </a:solidFill>
                <a:ea typeface="Arial" charset="0"/>
                <a:cs typeface="Arial" panose="020B0604020202020204" pitchFamily="34" charset="0"/>
              </a:rPr>
              <a:t>Chaque </a:t>
            </a:r>
            <a:r>
              <a:rPr lang="fr-FR" kern="0" dirty="0" err="1">
                <a:solidFill>
                  <a:srgbClr val="53585F"/>
                </a:solidFill>
                <a:ea typeface="Arial" charset="0"/>
                <a:cs typeface="Arial" panose="020B0604020202020204" pitchFamily="34" charset="0"/>
              </a:rPr>
              <a:t>doctorant.e</a:t>
            </a:r>
            <a:r>
              <a:rPr lang="fr-FR" kern="0" dirty="0">
                <a:solidFill>
                  <a:srgbClr val="53585F"/>
                </a:solidFill>
                <a:ea typeface="Arial" charset="0"/>
                <a:cs typeface="Arial" panose="020B0604020202020204" pitchFamily="34" charset="0"/>
              </a:rPr>
              <a:t> doit, au cours des trois premières années, valider un total de </a:t>
            </a:r>
            <a:r>
              <a:rPr lang="fr-FR" b="1" kern="0" dirty="0">
                <a:solidFill>
                  <a:srgbClr val="53585F"/>
                </a:solidFill>
                <a:ea typeface="Arial" charset="0"/>
                <a:cs typeface="Arial" panose="020B0604020202020204" pitchFamily="34" charset="0"/>
              </a:rPr>
              <a:t>180 crédits de formation </a:t>
            </a:r>
            <a:r>
              <a:rPr lang="fr-FR" kern="0" dirty="0">
                <a:solidFill>
                  <a:srgbClr val="53585F"/>
                </a:solidFill>
                <a:ea typeface="Arial" charset="0"/>
                <a:cs typeface="Arial" panose="020B0604020202020204" pitchFamily="34" charset="0"/>
              </a:rPr>
              <a:t>pour les études doctorales :</a:t>
            </a:r>
          </a:p>
        </p:txBody>
      </p:sp>
      <p:sp>
        <p:nvSpPr>
          <p:cNvPr id="5" name="Rectangle 4"/>
          <p:cNvSpPr/>
          <p:nvPr/>
        </p:nvSpPr>
        <p:spPr>
          <a:xfrm>
            <a:off x="321514" y="2901038"/>
            <a:ext cx="76947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lnSpc>
                <a:spcPct val="80000"/>
              </a:lnSpc>
              <a:spcBef>
                <a:spcPts val="1800"/>
              </a:spcBef>
              <a:buClr>
                <a:srgbClr val="D8232A"/>
              </a:buClr>
              <a:buFont typeface="Wingdings" panose="05000000000000000000" pitchFamily="2" charset="2"/>
              <a:buChar char="§"/>
            </a:pPr>
            <a:r>
              <a:rPr lang="fr-FR" altLang="fr-FR" b="1" dirty="0">
                <a:solidFill>
                  <a:srgbClr val="FF0000"/>
                </a:solidFill>
              </a:rPr>
              <a:t>150 crédits </a:t>
            </a:r>
            <a:r>
              <a:rPr lang="fr-FR" altLang="fr-FR" dirty="0">
                <a:solidFill>
                  <a:srgbClr val="333333"/>
                </a:solidFill>
              </a:rPr>
              <a:t>pour la </a:t>
            </a:r>
            <a:r>
              <a:rPr lang="fr-FR" altLang="fr-FR" b="1" dirty="0">
                <a:solidFill>
                  <a:srgbClr val="333333"/>
                </a:solidFill>
              </a:rPr>
              <a:t>thèse</a:t>
            </a:r>
            <a:r>
              <a:rPr lang="fr-FR" altLang="fr-FR" dirty="0">
                <a:solidFill>
                  <a:srgbClr val="333333"/>
                </a:solidFill>
              </a:rPr>
              <a:t> (rédaction et soutenance</a:t>
            </a:r>
            <a:r>
              <a:rPr lang="fr-FR" altLang="fr-FR" sz="2000" dirty="0">
                <a:solidFill>
                  <a:srgbClr val="333333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514" y="3432268"/>
            <a:ext cx="9540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FF0000"/>
                </a:solidFill>
              </a:rPr>
              <a:t>10 crédits </a:t>
            </a:r>
            <a:r>
              <a:rPr lang="fr-FR" dirty="0"/>
              <a:t>pour la </a:t>
            </a:r>
            <a:r>
              <a:rPr lang="fr-FR" b="1" dirty="0"/>
              <a:t>formation transversale</a:t>
            </a:r>
          </a:p>
        </p:txBody>
      </p:sp>
      <p:sp>
        <p:nvSpPr>
          <p:cNvPr id="7" name="Rectangle 6"/>
          <p:cNvSpPr/>
          <p:nvPr/>
        </p:nvSpPr>
        <p:spPr>
          <a:xfrm>
            <a:off x="321514" y="4431296"/>
            <a:ext cx="8395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FF0000"/>
                </a:solidFill>
              </a:rPr>
              <a:t>08 crédits </a:t>
            </a:r>
            <a:r>
              <a:rPr lang="fr-FR" dirty="0"/>
              <a:t>pour la </a:t>
            </a:r>
            <a:r>
              <a:rPr lang="fr-FR" b="1" dirty="0"/>
              <a:t>production et </a:t>
            </a:r>
            <a:r>
              <a:rPr lang="fr-FR" b="1"/>
              <a:t>diffusion scientifiques</a:t>
            </a:r>
            <a:endParaRPr lang="fr-FR" b="1" dirty="0"/>
          </a:p>
        </p:txBody>
      </p:sp>
      <p:sp>
        <p:nvSpPr>
          <p:cNvPr id="14" name="Rectangle 13"/>
          <p:cNvSpPr/>
          <p:nvPr/>
        </p:nvSpPr>
        <p:spPr>
          <a:xfrm>
            <a:off x="321514" y="3888388"/>
            <a:ext cx="5911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b="1">
                <a:solidFill>
                  <a:srgbClr val="FF0000"/>
                </a:solidFill>
              </a:rPr>
              <a:t>12 </a:t>
            </a:r>
            <a:r>
              <a:rPr lang="fr-FR" b="1" dirty="0">
                <a:solidFill>
                  <a:srgbClr val="FF0000"/>
                </a:solidFill>
              </a:rPr>
              <a:t>crédits </a:t>
            </a:r>
            <a:r>
              <a:rPr lang="fr-FR" dirty="0"/>
              <a:t>pour la </a:t>
            </a:r>
            <a:r>
              <a:rPr lang="fr-FR" b="1" dirty="0"/>
              <a:t>formation scientifique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752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fr-FR" sz="2400" dirty="0"/>
              <a:t>  </a:t>
            </a:r>
            <a:r>
              <a:rPr lang="fr-FR" sz="2400" dirty="0">
                <a:solidFill>
                  <a:schemeClr val="bg1"/>
                </a:solidFill>
              </a:rPr>
              <a:t>SEMINAIRE TRANSVERSAL DE L’ED 139</a:t>
            </a:r>
            <a:endParaRPr lang="fr-FR" sz="2000" dirty="0">
              <a:solidFill>
                <a:schemeClr val="bg1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40509" y="2136339"/>
            <a:ext cx="99937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 séminaire transversal de l’ED 139 CLM pour l’année 2023/2024 est en cours d’élaboration. </a:t>
            </a:r>
          </a:p>
          <a:p>
            <a:endParaRPr lang="fr-FR" dirty="0"/>
          </a:p>
          <a:p>
            <a:r>
              <a:rPr lang="fr-FR" dirty="0"/>
              <a:t>Sa thématique sera </a:t>
            </a:r>
            <a:r>
              <a:rPr lang="fr-FR" i="1" dirty="0"/>
              <a:t>« L’intelligence »</a:t>
            </a:r>
          </a:p>
          <a:p>
            <a:endParaRPr lang="fr-FR" dirty="0"/>
          </a:p>
          <a:p>
            <a:r>
              <a:rPr lang="fr-FR" dirty="0"/>
              <a:t>Les informations concernant les différentes conférences proposées lors du séminaire seront transmises aux doctorants via ADUM et seront mises en ligne sur le site de l’ED 139 CLM</a:t>
            </a:r>
          </a:p>
        </p:txBody>
      </p:sp>
    </p:spTree>
    <p:extLst>
      <p:ext uri="{BB962C8B-B14F-4D97-AF65-F5344CB8AC3E}">
        <p14:creationId xmlns:p14="http://schemas.microsoft.com/office/powerpoint/2010/main" val="76330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e 8"/>
          <p:cNvSpPr/>
          <p:nvPr/>
        </p:nvSpPr>
        <p:spPr>
          <a:xfrm>
            <a:off x="642217" y="227132"/>
            <a:ext cx="6402527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SERVICE COMMUN DE DOCUMENTATION (SCD)</a:t>
            </a:r>
          </a:p>
        </p:txBody>
      </p:sp>
      <p:sp>
        <p:nvSpPr>
          <p:cNvPr id="2" name="Rectangle 1"/>
          <p:cNvSpPr/>
          <p:nvPr/>
        </p:nvSpPr>
        <p:spPr>
          <a:xfrm>
            <a:off x="642217" y="1325175"/>
            <a:ext cx="83729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Le Service commun de la documentation de l’Université Paris Nanterre est composé : </a:t>
            </a:r>
          </a:p>
          <a:p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d’une très grande Bibliothèque Universitaire,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de quatre bibliothèques intégrées,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de dix bibliothèques associées.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642217" y="3296992"/>
            <a:ext cx="8836634" cy="3337839"/>
            <a:chOff x="642217" y="3296992"/>
            <a:chExt cx="7912100" cy="3337839"/>
          </a:xfrm>
        </p:grpSpPr>
        <p:sp>
          <p:nvSpPr>
            <p:cNvPr id="10" name="ZoneTexte 9"/>
            <p:cNvSpPr txBox="1"/>
            <p:nvPr/>
          </p:nvSpPr>
          <p:spPr>
            <a:xfrm>
              <a:off x="642217" y="3772509"/>
              <a:ext cx="79121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dirty="0"/>
                <a:t>de consulter et emprunter des documents,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dirty="0"/>
                <a:t>Prêt interbibliothèques,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dirty="0"/>
                <a:t>de déposer sa thèse,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dirty="0"/>
                <a:t>de se perfectionner dans l’utilisation des ressources offertes par la bibliothèque.</a:t>
              </a:r>
            </a:p>
            <a:p>
              <a:pPr marL="540000" indent="-285750">
                <a:buFont typeface="Arial" panose="020B0604020202020204" pitchFamily="34" charset="0"/>
                <a:buChar char="•"/>
              </a:pPr>
              <a:r>
                <a:rPr lang="fr-FR" dirty="0"/>
                <a:t>Utiliser les ressources documentaires du SCD</a:t>
              </a:r>
            </a:p>
            <a:p>
              <a:pPr marL="540000" indent="-285750">
                <a:buFont typeface="Arial" panose="020B0604020202020204" pitchFamily="34" charset="0"/>
                <a:buChar char="•"/>
              </a:pPr>
              <a:r>
                <a:rPr lang="fr-FR" dirty="0"/>
                <a:t>Utiliser les logiciels de bureautique et les outils web</a:t>
              </a:r>
            </a:p>
            <a:p>
              <a:pPr marL="540000" indent="-285750">
                <a:buFont typeface="Arial" panose="020B0604020202020204" pitchFamily="34" charset="0"/>
                <a:buChar char="•"/>
              </a:pPr>
              <a:r>
                <a:rPr lang="fr-FR" dirty="0"/>
                <a:t>Bénéficier d'une aide personnalisée</a:t>
              </a:r>
            </a:p>
            <a:p>
              <a:pPr marL="540000" indent="-285750">
                <a:buFont typeface="Arial" panose="020B0604020202020204" pitchFamily="34" charset="0"/>
                <a:buChar char="•"/>
              </a:pPr>
              <a:endParaRPr lang="fr-FR" dirty="0"/>
            </a:p>
            <a:p>
              <a:pPr marL="540000" indent="-285750">
                <a:buFont typeface="Arial" panose="020B0604020202020204" pitchFamily="34" charset="0"/>
                <a:buChar char="•"/>
              </a:pPr>
              <a:endParaRPr lang="fr-FR" dirty="0"/>
            </a:p>
            <a:p>
              <a:pPr marL="2540250" lvl="5"/>
              <a:r>
                <a:rPr lang="fr-FR" b="1" dirty="0"/>
                <a:t>Site internet : </a:t>
              </a:r>
              <a:r>
                <a:rPr lang="fr-FR" b="1" dirty="0">
                  <a:hlinkClick r:id="rId2"/>
                </a:rPr>
                <a:t>http://scd.parisnanterre.fr/</a:t>
              </a:r>
              <a:endParaRPr lang="fr-FR" b="1" dirty="0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642217" y="3296992"/>
              <a:ext cx="429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Le SCD permet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199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e 1"/>
          <p:cNvSpPr/>
          <p:nvPr/>
        </p:nvSpPr>
        <p:spPr>
          <a:xfrm>
            <a:off x="642217" y="227132"/>
            <a:ext cx="7397913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642217" y="947057"/>
            <a:ext cx="110163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Une </a:t>
            </a:r>
            <a:r>
              <a:rPr lang="fr-FR" b="1" dirty="0"/>
              <a:t>cellule d'écoute et d’accompagnement des victimes de violences sexistes et sexuelles </a:t>
            </a:r>
            <a:r>
              <a:rPr lang="fr-FR" dirty="0"/>
              <a:t>a été mise en place au sein de l'Université. Cette cellule découle de l'engagement de l'Université Paris Nanterre à promouvoir l'égalité de genre et la lutte contre les violences sexistes et sexuelles au sein de l'Université.</a:t>
            </a:r>
          </a:p>
          <a:p>
            <a:endParaRPr lang="fr-FR" dirty="0"/>
          </a:p>
          <a:p>
            <a:pPr algn="ctr"/>
            <a:r>
              <a:rPr lang="fr-FR" b="1" dirty="0"/>
              <a:t>Vous êtes victime ou témoin de violences sexistes et/ou sexuelles ? Contactez la cellule : </a:t>
            </a:r>
            <a:r>
              <a:rPr lang="fr-FR" b="1" dirty="0">
                <a:hlinkClick r:id="rId2"/>
              </a:rPr>
              <a:t>violences.sexistes.sexuelles@liste.parisnanterre.fr</a:t>
            </a:r>
            <a:endParaRPr lang="fr-FR" b="1" dirty="0">
              <a:effectLst/>
            </a:endParaRPr>
          </a:p>
        </p:txBody>
      </p:sp>
      <p:sp>
        <p:nvSpPr>
          <p:cNvPr id="7" name="Pentagone 6"/>
          <p:cNvSpPr/>
          <p:nvPr/>
        </p:nvSpPr>
        <p:spPr>
          <a:xfrm>
            <a:off x="489817" y="227132"/>
            <a:ext cx="9274669" cy="589297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/>
              <a:t>La lutte contre les violences sexistes et sexuelles à l'Université Paris Nanterre</a:t>
            </a:r>
          </a:p>
        </p:txBody>
      </p:sp>
      <p:pic>
        <p:nvPicPr>
          <p:cNvPr id="5" name="Image 4" descr="Outil Capture d’écra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787" b="90000" l="7692" r="89948">
                        <a14:backgroundMark x1="5944" y1="14574" x2="79108" y2="13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42" y="604504"/>
            <a:ext cx="8346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77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abits, personne, homme, sourire&#10;&#10;Description générée automatiquement">
            <a:extLst>
              <a:ext uri="{FF2B5EF4-FFF2-40B4-BE49-F238E27FC236}">
                <a16:creationId xmlns:a16="http://schemas.microsoft.com/office/drawing/2014/main" id="{B2AE5F42-2B5D-9714-7A52-72A69987E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3" y="643466"/>
            <a:ext cx="10870374" cy="5571067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FF5E02C-020A-7551-3012-C01E067C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08A6B53-617A-44FD-81CB-96073F6FAEA5}" type="slidenum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718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e 2"/>
          <p:cNvSpPr/>
          <p:nvPr/>
        </p:nvSpPr>
        <p:spPr>
          <a:xfrm>
            <a:off x="642217" y="512390"/>
            <a:ext cx="6454042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UNE ÉCOLE DOCTORALE PLURI-DISCIPLINAIRE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58757" y="3697442"/>
            <a:ext cx="547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D8232A"/>
              </a:buClr>
            </a:pPr>
            <a:r>
              <a:rPr lang="fr-FR" sz="2200" b="1" dirty="0">
                <a:solidFill>
                  <a:srgbClr val="D8232A"/>
                </a:solidFill>
              </a:rPr>
              <a:t>S</a:t>
            </a:r>
            <a:r>
              <a:rPr lang="fr-FR" sz="2200" b="1" dirty="0">
                <a:solidFill>
                  <a:srgbClr val="333333"/>
                </a:solidFill>
              </a:rPr>
              <a:t>ciences et </a:t>
            </a:r>
            <a:r>
              <a:rPr lang="fr-FR" sz="2200" b="1" dirty="0">
                <a:solidFill>
                  <a:srgbClr val="D8232A"/>
                </a:solidFill>
              </a:rPr>
              <a:t>T</a:t>
            </a:r>
            <a:r>
              <a:rPr lang="fr-FR" sz="2200" b="1" dirty="0">
                <a:solidFill>
                  <a:srgbClr val="333333"/>
                </a:solidFill>
              </a:rPr>
              <a:t>echnologies </a:t>
            </a:r>
            <a:r>
              <a:rPr lang="fr-FR" sz="2200" b="1" dirty="0">
                <a:solidFill>
                  <a:srgbClr val="D8232A"/>
                </a:solidFill>
              </a:rPr>
              <a:t>(ST)</a:t>
            </a:r>
            <a:endParaRPr lang="en-US" sz="2200" b="1" dirty="0">
              <a:solidFill>
                <a:srgbClr val="33333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4259" y="4203898"/>
            <a:ext cx="54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lnSpc>
                <a:spcPct val="80000"/>
              </a:lnSpc>
              <a:buClr>
                <a:srgbClr val="D8232A"/>
              </a:buClr>
              <a:buFont typeface="Wingdings" panose="05000000000000000000" pitchFamily="2" charset="2"/>
              <a:buChar char="§"/>
            </a:pPr>
            <a:r>
              <a:rPr lang="fr-FR" altLang="fr-FR" sz="2000" dirty="0">
                <a:solidFill>
                  <a:srgbClr val="333333"/>
                </a:solidFill>
              </a:rPr>
              <a:t>Mathématiques</a:t>
            </a:r>
          </a:p>
          <a:p>
            <a:pPr marL="285750" lvl="1" indent="-285750">
              <a:lnSpc>
                <a:spcPct val="80000"/>
              </a:lnSpc>
              <a:buClr>
                <a:srgbClr val="D8232A"/>
              </a:buClr>
              <a:buFont typeface="Wingdings" panose="05000000000000000000" pitchFamily="2" charset="2"/>
              <a:buChar char="§"/>
            </a:pPr>
            <a:r>
              <a:rPr lang="fr-FR" altLang="fr-FR" sz="2000" dirty="0">
                <a:solidFill>
                  <a:srgbClr val="333333"/>
                </a:solidFill>
              </a:rPr>
              <a:t>Physique</a:t>
            </a:r>
          </a:p>
          <a:p>
            <a:pPr marL="285750" lvl="1" indent="-285750">
              <a:lnSpc>
                <a:spcPct val="80000"/>
              </a:lnSpc>
              <a:buClr>
                <a:srgbClr val="D8232A"/>
              </a:buClr>
              <a:buFont typeface="Wingdings" panose="05000000000000000000" pitchFamily="2" charset="2"/>
              <a:buChar char="§"/>
            </a:pPr>
            <a:r>
              <a:rPr lang="fr-FR" altLang="fr-FR" sz="2000" dirty="0">
                <a:solidFill>
                  <a:srgbClr val="333333"/>
                </a:solidFill>
              </a:rPr>
              <a:t>Sciences de l’Ingénieur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458757" y="5177503"/>
            <a:ext cx="6671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D8232A"/>
              </a:buClr>
            </a:pPr>
            <a:r>
              <a:rPr lang="fr-FR" sz="2200" b="1" dirty="0">
                <a:solidFill>
                  <a:srgbClr val="D8232A"/>
                </a:solidFill>
              </a:rPr>
              <a:t>S</a:t>
            </a:r>
            <a:r>
              <a:rPr lang="fr-FR" sz="2200" b="1" dirty="0">
                <a:solidFill>
                  <a:srgbClr val="333333"/>
                </a:solidFill>
              </a:rPr>
              <a:t>ciences du </a:t>
            </a:r>
            <a:r>
              <a:rPr lang="fr-FR" sz="2200" b="1" dirty="0">
                <a:solidFill>
                  <a:srgbClr val="D8232A"/>
                </a:solidFill>
              </a:rPr>
              <a:t>V</a:t>
            </a:r>
            <a:r>
              <a:rPr lang="fr-FR" sz="2200" b="1" dirty="0">
                <a:solidFill>
                  <a:srgbClr val="333333"/>
                </a:solidFill>
              </a:rPr>
              <a:t>ivant et de l’</a:t>
            </a:r>
            <a:r>
              <a:rPr lang="fr-FR" sz="2200" b="1" dirty="0">
                <a:solidFill>
                  <a:srgbClr val="D8232A"/>
                </a:solidFill>
              </a:rPr>
              <a:t>E</a:t>
            </a:r>
            <a:r>
              <a:rPr lang="fr-FR" sz="2200" b="1" dirty="0">
                <a:solidFill>
                  <a:srgbClr val="333333"/>
                </a:solidFill>
              </a:rPr>
              <a:t>nvironnement </a:t>
            </a:r>
            <a:r>
              <a:rPr lang="fr-FR" sz="2200" b="1" dirty="0">
                <a:solidFill>
                  <a:srgbClr val="D8232A"/>
                </a:solidFill>
              </a:rPr>
              <a:t> (SVE)</a:t>
            </a:r>
            <a:endParaRPr lang="en-US" sz="2200" b="1" dirty="0">
              <a:solidFill>
                <a:srgbClr val="33333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58757" y="5684132"/>
            <a:ext cx="66712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lnSpc>
                <a:spcPct val="80000"/>
              </a:lnSpc>
              <a:buClr>
                <a:srgbClr val="D8232A"/>
              </a:buClr>
              <a:buFont typeface="Wingdings" panose="05000000000000000000" pitchFamily="2" charset="2"/>
              <a:buChar char="§"/>
            </a:pPr>
            <a:r>
              <a:rPr lang="fr-FR" altLang="fr-FR" sz="2000" dirty="0">
                <a:solidFill>
                  <a:srgbClr val="333333"/>
                </a:solidFill>
              </a:rPr>
              <a:t>Neurosciences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642217" y="1580550"/>
            <a:ext cx="7705525" cy="1624450"/>
            <a:chOff x="633257" y="1969193"/>
            <a:chExt cx="6297500" cy="1624450"/>
          </a:xfrm>
        </p:grpSpPr>
        <p:sp>
          <p:nvSpPr>
            <p:cNvPr id="9" name="ZoneTexte 8"/>
            <p:cNvSpPr txBox="1"/>
            <p:nvPr/>
          </p:nvSpPr>
          <p:spPr>
            <a:xfrm>
              <a:off x="1458757" y="2106416"/>
              <a:ext cx="547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D8232A"/>
                </a:buClr>
              </a:pPr>
              <a:r>
                <a:rPr lang="fr-FR" sz="2200" b="1" dirty="0">
                  <a:solidFill>
                    <a:srgbClr val="D8232A"/>
                  </a:solidFill>
                </a:rPr>
                <a:t>S</a:t>
              </a:r>
              <a:r>
                <a:rPr lang="fr-FR" sz="2200" b="1" dirty="0">
                  <a:solidFill>
                    <a:prstClr val="black"/>
                  </a:solidFill>
                </a:rPr>
                <a:t>ciences</a:t>
              </a:r>
              <a:r>
                <a:rPr lang="fr-FR" sz="2200" b="1" dirty="0">
                  <a:solidFill>
                    <a:srgbClr val="D8232A"/>
                  </a:solidFill>
                </a:rPr>
                <a:t> H</a:t>
              </a:r>
              <a:r>
                <a:rPr lang="fr-FR" sz="2200" b="1" dirty="0">
                  <a:solidFill>
                    <a:prstClr val="black"/>
                  </a:solidFill>
                </a:rPr>
                <a:t>umaines</a:t>
              </a:r>
              <a:r>
                <a:rPr lang="fr-FR" sz="2200" b="1" dirty="0">
                  <a:solidFill>
                    <a:srgbClr val="D8232A"/>
                  </a:solidFill>
                </a:rPr>
                <a:t> </a:t>
              </a:r>
              <a:r>
                <a:rPr lang="fr-FR" sz="2200" b="1" dirty="0">
                  <a:solidFill>
                    <a:prstClr val="black"/>
                  </a:solidFill>
                </a:rPr>
                <a:t>et</a:t>
              </a:r>
              <a:r>
                <a:rPr lang="fr-FR" sz="2200" b="1" dirty="0">
                  <a:solidFill>
                    <a:srgbClr val="D8232A"/>
                  </a:solidFill>
                </a:rPr>
                <a:t> S</a:t>
              </a:r>
              <a:r>
                <a:rPr lang="fr-FR" sz="2200" b="1" dirty="0">
                  <a:solidFill>
                    <a:prstClr val="black"/>
                  </a:solidFill>
                </a:rPr>
                <a:t>ociales</a:t>
              </a:r>
              <a:r>
                <a:rPr lang="fr-FR" sz="2200" b="1" dirty="0">
                  <a:solidFill>
                    <a:srgbClr val="D8232A"/>
                  </a:solidFill>
                </a:rPr>
                <a:t> (SHS)</a:t>
              </a:r>
              <a:endParaRPr lang="en-US" sz="2200" b="1" dirty="0">
                <a:solidFill>
                  <a:srgbClr val="D8232A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58757" y="2516425"/>
              <a:ext cx="54720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1" indent="-285750">
                <a:lnSpc>
                  <a:spcPct val="80000"/>
                </a:lnSpc>
                <a:buClr>
                  <a:srgbClr val="D8232A"/>
                </a:buClr>
                <a:buFont typeface="Wingdings" panose="05000000000000000000" pitchFamily="2" charset="2"/>
                <a:buChar char="§"/>
              </a:pPr>
              <a:r>
                <a:rPr lang="fr-FR" altLang="fr-FR" sz="2000" dirty="0">
                  <a:solidFill>
                    <a:srgbClr val="333333"/>
                  </a:solidFill>
                </a:rPr>
                <a:t>Sciences du langage</a:t>
              </a:r>
            </a:p>
            <a:p>
              <a:pPr marL="285750" lvl="1" indent="-285750">
                <a:lnSpc>
                  <a:spcPct val="80000"/>
                </a:lnSpc>
                <a:buClr>
                  <a:srgbClr val="D8232A"/>
                </a:buClr>
                <a:buFont typeface="Wingdings" panose="05000000000000000000" pitchFamily="2" charset="2"/>
                <a:buChar char="§"/>
              </a:pPr>
              <a:r>
                <a:rPr lang="fr-FR" altLang="fr-FR" sz="2000" dirty="0">
                  <a:solidFill>
                    <a:srgbClr val="333333"/>
                  </a:solidFill>
                </a:rPr>
                <a:t>Psychologie</a:t>
              </a:r>
            </a:p>
            <a:p>
              <a:pPr marL="285750" lvl="1" indent="-285750">
                <a:lnSpc>
                  <a:spcPct val="80000"/>
                </a:lnSpc>
                <a:buClr>
                  <a:srgbClr val="D8232A"/>
                </a:buClr>
                <a:buFont typeface="Wingdings" panose="05000000000000000000" pitchFamily="2" charset="2"/>
                <a:buChar char="§"/>
              </a:pPr>
              <a:r>
                <a:rPr lang="fr-FR" altLang="fr-FR" sz="2000" dirty="0">
                  <a:solidFill>
                    <a:srgbClr val="333333"/>
                  </a:solidFill>
                </a:rPr>
                <a:t>Sciences de l’éducation</a:t>
              </a:r>
            </a:p>
            <a:p>
              <a:pPr marL="285750" lvl="1" indent="-285750">
                <a:lnSpc>
                  <a:spcPct val="80000"/>
                </a:lnSpc>
                <a:buClr>
                  <a:srgbClr val="D8232A"/>
                </a:buClr>
                <a:buFont typeface="Wingdings" panose="05000000000000000000" pitchFamily="2" charset="2"/>
                <a:buChar char="§"/>
              </a:pPr>
              <a:r>
                <a:rPr lang="fr-FR" altLang="fr-FR" sz="2000" dirty="0">
                  <a:solidFill>
                    <a:srgbClr val="333333"/>
                  </a:solidFill>
                </a:rPr>
                <a:t>Philosophie</a:t>
              </a:r>
            </a:p>
          </p:txBody>
        </p:sp>
        <p:grpSp>
          <p:nvGrpSpPr>
            <p:cNvPr id="15" name="Groupe 14"/>
            <p:cNvGrpSpPr/>
            <p:nvPr/>
          </p:nvGrpSpPr>
          <p:grpSpPr>
            <a:xfrm>
              <a:off x="633257" y="1969193"/>
              <a:ext cx="468000" cy="543780"/>
              <a:chOff x="642218" y="1311756"/>
              <a:chExt cx="468000" cy="543780"/>
            </a:xfrm>
          </p:grpSpPr>
          <p:grpSp>
            <p:nvGrpSpPr>
              <p:cNvPr id="26" name="Groupe 25"/>
              <p:cNvGrpSpPr/>
              <p:nvPr/>
            </p:nvGrpSpPr>
            <p:grpSpPr>
              <a:xfrm>
                <a:off x="642218" y="1387536"/>
                <a:ext cx="468000" cy="468000"/>
                <a:chOff x="7658100" y="2098118"/>
                <a:chExt cx="468000" cy="468000"/>
              </a:xfrm>
            </p:grpSpPr>
            <p:sp>
              <p:nvSpPr>
                <p:cNvPr id="28" name="Rectangle 27"/>
                <p:cNvSpPr/>
                <p:nvPr/>
              </p:nvSpPr>
              <p:spPr>
                <a:xfrm rot="20288662">
                  <a:off x="7658100" y="2098118"/>
                  <a:ext cx="468000" cy="468000"/>
                </a:xfrm>
                <a:prstGeom prst="rect">
                  <a:avLst/>
                </a:prstGeom>
                <a:solidFill>
                  <a:srgbClr val="DCDE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7658100" y="2098118"/>
                  <a:ext cx="468000" cy="468000"/>
                </a:xfrm>
                <a:prstGeom prst="rect">
                  <a:avLst/>
                </a:prstGeom>
                <a:solidFill>
                  <a:srgbClr val="D823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666866" y="1311756"/>
                <a:ext cx="418704" cy="523220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l-GR" sz="2800" dirty="0">
                    <a:solidFill>
                      <a:prstClr val="white"/>
                    </a:solidFill>
                  </a:rPr>
                  <a:t>ϕ</a:t>
                </a:r>
                <a:endParaRPr lang="en-US" sz="28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" name="Groupe 15"/>
          <p:cNvGrpSpPr/>
          <p:nvPr/>
        </p:nvGrpSpPr>
        <p:grpSpPr>
          <a:xfrm>
            <a:off x="659993" y="3697442"/>
            <a:ext cx="468000" cy="468000"/>
            <a:chOff x="642218" y="3219110"/>
            <a:chExt cx="468000" cy="468000"/>
          </a:xfrm>
        </p:grpSpPr>
        <p:grpSp>
          <p:nvGrpSpPr>
            <p:cNvPr id="22" name="Groupe 21"/>
            <p:cNvGrpSpPr/>
            <p:nvPr/>
          </p:nvGrpSpPr>
          <p:grpSpPr>
            <a:xfrm>
              <a:off x="642218" y="3219110"/>
              <a:ext cx="468000" cy="468000"/>
              <a:chOff x="7658100" y="2098118"/>
              <a:chExt cx="468000" cy="468000"/>
            </a:xfrm>
          </p:grpSpPr>
          <p:sp>
            <p:nvSpPr>
              <p:cNvPr id="24" name="Rectangle 23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44" y="3290536"/>
              <a:ext cx="325148" cy="325148"/>
            </a:xfrm>
            <a:prstGeom prst="rect">
              <a:avLst/>
            </a:prstGeom>
          </p:spPr>
        </p:pic>
      </p:grpSp>
      <p:grpSp>
        <p:nvGrpSpPr>
          <p:cNvPr id="17" name="Groupe 16"/>
          <p:cNvGrpSpPr/>
          <p:nvPr/>
        </p:nvGrpSpPr>
        <p:grpSpPr>
          <a:xfrm>
            <a:off x="672376" y="5153465"/>
            <a:ext cx="468000" cy="468000"/>
            <a:chOff x="642218" y="4599626"/>
            <a:chExt cx="468000" cy="468000"/>
          </a:xfrm>
        </p:grpSpPr>
        <p:grpSp>
          <p:nvGrpSpPr>
            <p:cNvPr id="18" name="Groupe 17"/>
            <p:cNvGrpSpPr/>
            <p:nvPr/>
          </p:nvGrpSpPr>
          <p:grpSpPr>
            <a:xfrm>
              <a:off x="642218" y="4599626"/>
              <a:ext cx="468000" cy="468000"/>
              <a:chOff x="7658100" y="2098118"/>
              <a:chExt cx="468000" cy="468000"/>
            </a:xfrm>
          </p:grpSpPr>
          <p:sp>
            <p:nvSpPr>
              <p:cNvPr id="20" name="Rectangle 19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44" y="4671052"/>
              <a:ext cx="325148" cy="325148"/>
            </a:xfrm>
            <a:prstGeom prst="rect">
              <a:avLst/>
            </a:prstGeom>
          </p:spPr>
        </p:pic>
      </p:grp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02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8544612" y="6309216"/>
            <a:ext cx="2743200" cy="1800000"/>
          </a:xfrm>
        </p:spPr>
        <p:txBody>
          <a:bodyPr/>
          <a:lstStyle/>
          <a:p>
            <a:fld id="{4F03BCCE-FB34-C24E-A968-07737AFD9175}" type="slidenum">
              <a:rPr lang="fr-FR" smtClean="0"/>
              <a:t>3</a:t>
            </a:fld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98347" y="4586591"/>
            <a:ext cx="216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C00000"/>
                </a:solidFill>
              </a:rPr>
              <a:t>Fonctionnement et dysfonctionnement cognitifs : le âges de la vie </a:t>
            </a:r>
          </a:p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chemeClr val="tx1"/>
                </a:solidFill>
              </a:rPr>
              <a:t>(</a:t>
            </a:r>
            <a:r>
              <a:rPr lang="fr-FR" altLang="fr-FR" sz="1600" dirty="0" err="1">
                <a:solidFill>
                  <a:schemeClr val="tx1"/>
                </a:solidFill>
              </a:rPr>
              <a:t>Dysco</a:t>
            </a:r>
            <a:r>
              <a:rPr lang="fr-FR" altLang="fr-FR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8347" y="2767525"/>
            <a:ext cx="216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C00000"/>
                </a:solidFill>
              </a:rPr>
              <a:t>Thermique Interfaces Environnement</a:t>
            </a:r>
          </a:p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333333"/>
                </a:solidFill>
              </a:rPr>
              <a:t> (EA 4415 – LTIE)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57174" y="2767525"/>
            <a:ext cx="216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C00000"/>
                </a:solidFill>
              </a:rPr>
              <a:t>Laboratoire Energétique Mécanique Electromagnétisme</a:t>
            </a:r>
          </a:p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333333"/>
                </a:solidFill>
              </a:rPr>
              <a:t> (EA 4416- - LEME)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16001" y="2759724"/>
            <a:ext cx="216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C00000"/>
                </a:solidFill>
              </a:rPr>
              <a:t>Clinique, Psychanalyse et Développement</a:t>
            </a:r>
          </a:p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333333"/>
                </a:solidFill>
              </a:rPr>
              <a:t> (EA 4430 – CLIPSYD)</a:t>
            </a:r>
          </a:p>
          <a:p>
            <a:pPr marL="0" lvl="1">
              <a:spcBef>
                <a:spcPts val="600"/>
              </a:spcBef>
              <a:buClr>
                <a:srgbClr val="D8232A"/>
              </a:buClr>
            </a:pPr>
            <a:endParaRPr lang="fr-FR" altLang="fr-FR" sz="1600" dirty="0">
              <a:solidFill>
                <a:srgbClr val="333333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74828" y="2759724"/>
            <a:ext cx="216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C00000"/>
                </a:solidFill>
              </a:rPr>
              <a:t>Laboratoire Parisien de Psychologie Sociale</a:t>
            </a:r>
          </a:p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333333"/>
                </a:solidFill>
              </a:rPr>
              <a:t> (EA 4386 – LAPPS)</a:t>
            </a:r>
          </a:p>
        </p:txBody>
      </p:sp>
      <p:sp>
        <p:nvSpPr>
          <p:cNvPr id="8" name="Rectangle 7"/>
          <p:cNvSpPr/>
          <p:nvPr/>
        </p:nvSpPr>
        <p:spPr>
          <a:xfrm>
            <a:off x="298347" y="948459"/>
            <a:ext cx="216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C00000"/>
                </a:solidFill>
              </a:rPr>
              <a:t>Institut de Recherche et d’Etudes Philosophique</a:t>
            </a:r>
            <a:r>
              <a:rPr lang="fr-FR" altLang="fr-FR" sz="1600" dirty="0">
                <a:solidFill>
                  <a:srgbClr val="333333"/>
                </a:solidFill>
              </a:rPr>
              <a:t> </a:t>
            </a:r>
          </a:p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333333"/>
                </a:solidFill>
              </a:rPr>
              <a:t>(EA 373 – IREPH)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57174" y="948459"/>
            <a:ext cx="216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C00000"/>
                </a:solidFill>
              </a:rPr>
              <a:t>Centre de Recherche en Éducation et Formation</a:t>
            </a:r>
          </a:p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C00000"/>
                </a:solidFill>
              </a:rPr>
              <a:t> </a:t>
            </a:r>
            <a:r>
              <a:rPr lang="fr-FR" altLang="fr-FR" sz="1600" dirty="0">
                <a:solidFill>
                  <a:srgbClr val="333333"/>
                </a:solidFill>
              </a:rPr>
              <a:t>(EA 1589 – CREF)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733654" y="948459"/>
            <a:ext cx="216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C00000"/>
                </a:solidFill>
              </a:rPr>
              <a:t>Centre de recherche sociologie, philosophie et anthropologie politiques </a:t>
            </a:r>
          </a:p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333333"/>
                </a:solidFill>
              </a:rPr>
              <a:t>(EA 3932 – SOPHIAPOL)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74828" y="948459"/>
            <a:ext cx="216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C00000"/>
                </a:solidFill>
              </a:rPr>
              <a:t>Laboratoire Ethologie, Cognition Développement </a:t>
            </a:r>
          </a:p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333333"/>
                </a:solidFill>
              </a:rPr>
              <a:t>(EA 3456 – LECD)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16001" y="948459"/>
            <a:ext cx="216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C00000"/>
                </a:solidFill>
              </a:rPr>
              <a:t>Modélisation Aléatoire de Paris X </a:t>
            </a:r>
          </a:p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333333"/>
                </a:solidFill>
              </a:rPr>
              <a:t>(EA 3454 – </a:t>
            </a:r>
            <a:r>
              <a:rPr lang="fr-FR" altLang="fr-FR" sz="1600" dirty="0" err="1">
                <a:solidFill>
                  <a:srgbClr val="333333"/>
                </a:solidFill>
              </a:rPr>
              <a:t>Modal’X</a:t>
            </a:r>
            <a:r>
              <a:rPr lang="fr-FR" altLang="fr-FR" sz="1600" dirty="0">
                <a:solidFill>
                  <a:srgbClr val="333333"/>
                </a:solidFill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733654" y="2759724"/>
            <a:ext cx="216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C00000"/>
                </a:solidFill>
              </a:rPr>
              <a:t>Groupe de recherche sur le handicap, l’accessibilité, et les pratiques éducatives et scolaires </a:t>
            </a:r>
          </a:p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333333"/>
                </a:solidFill>
              </a:rPr>
              <a:t>(EA 7287 – GRHAPES)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662088" y="4586591"/>
            <a:ext cx="216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>
              <a:buClr>
                <a:srgbClr val="D8232A"/>
              </a:buClr>
            </a:pPr>
            <a:r>
              <a:rPr lang="fr-FR" altLang="fr-FR" sz="1600" dirty="0">
                <a:solidFill>
                  <a:srgbClr val="C00000"/>
                </a:solidFill>
              </a:rPr>
              <a:t>Laboratoire interdisciplinaire de Neurosciences, physiologie et psychologie : activité physique et santé</a:t>
            </a:r>
          </a:p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chemeClr val="tx1"/>
                </a:solidFill>
              </a:rPr>
              <a:t>(LINP2)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5829" y="4586591"/>
            <a:ext cx="216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C00000"/>
                </a:solidFill>
              </a:rPr>
              <a:t>Modèles linguistiques, Dynamiques des langues, Corpus</a:t>
            </a:r>
          </a:p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333333"/>
                </a:solidFill>
              </a:rPr>
              <a:t> (UMR 7114 – </a:t>
            </a:r>
            <a:r>
              <a:rPr lang="fr-FR" altLang="fr-FR" sz="1600" dirty="0" err="1">
                <a:solidFill>
                  <a:srgbClr val="333333"/>
                </a:solidFill>
              </a:rPr>
              <a:t>MoDyCo</a:t>
            </a:r>
            <a:r>
              <a:rPr lang="fr-FR" altLang="fr-FR" sz="1600" dirty="0">
                <a:solidFill>
                  <a:srgbClr val="333333"/>
                </a:solidFill>
              </a:rPr>
              <a:t>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389571" y="4586591"/>
            <a:ext cx="216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C00000"/>
                </a:solidFill>
              </a:rPr>
              <a:t>Laboratoire d’études de genre et de sexualité</a:t>
            </a:r>
          </a:p>
          <a:p>
            <a:pPr marL="0" lvl="1">
              <a:spcBef>
                <a:spcPts val="600"/>
              </a:spcBef>
              <a:buClr>
                <a:srgbClr val="D8232A"/>
              </a:buClr>
            </a:pPr>
            <a:r>
              <a:rPr lang="fr-FR" altLang="fr-FR" sz="1600" dirty="0">
                <a:solidFill>
                  <a:srgbClr val="333333"/>
                </a:solidFill>
              </a:rPr>
              <a:t>(UMR 8238 – LEGS)</a:t>
            </a:r>
          </a:p>
        </p:txBody>
      </p:sp>
      <p:sp>
        <p:nvSpPr>
          <p:cNvPr id="35" name="Pentagone 34"/>
          <p:cNvSpPr/>
          <p:nvPr/>
        </p:nvSpPr>
        <p:spPr>
          <a:xfrm>
            <a:off x="439405" y="293331"/>
            <a:ext cx="3857211" cy="396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prstClr val="white"/>
                </a:solidFill>
              </a:rPr>
              <a:t>14 UNITÉS DE RECHERCHE</a:t>
            </a:r>
          </a:p>
        </p:txBody>
      </p:sp>
    </p:spTree>
    <p:extLst>
      <p:ext uri="{BB962C8B-B14F-4D97-AF65-F5344CB8AC3E}">
        <p14:creationId xmlns:p14="http://schemas.microsoft.com/office/powerpoint/2010/main" val="442325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42218" y="1770744"/>
            <a:ext cx="10907565" cy="1117600"/>
          </a:xfrm>
          <a:prstGeom prst="rect">
            <a:avLst/>
          </a:prstGeom>
          <a:noFill/>
          <a:ln>
            <a:solidFill>
              <a:srgbClr val="C6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D8232A"/>
              </a:buClr>
              <a:buFont typeface="Webdings" panose="05030102010509060703" pitchFamily="18" charset="2"/>
              <a:buChar char="4"/>
            </a:pPr>
            <a:r>
              <a:rPr lang="fr-FR" b="1" dirty="0">
                <a:solidFill>
                  <a:srgbClr val="333333"/>
                </a:solidFill>
              </a:rPr>
              <a:t>PRÉSENCE DE DIRECTEURS DE RECHERCHE </a:t>
            </a:r>
            <a:r>
              <a:rPr lang="fr-FR" i="1" dirty="0">
                <a:solidFill>
                  <a:srgbClr val="333333"/>
                </a:solidFill>
              </a:rPr>
              <a:t>(professeurs et maîtres de conférence HDR) </a:t>
            </a:r>
            <a:r>
              <a:rPr lang="fr-FR" b="1" dirty="0">
                <a:solidFill>
                  <a:srgbClr val="333333"/>
                </a:solidFill>
              </a:rPr>
              <a:t>DANS 5 UFR </a:t>
            </a:r>
            <a:r>
              <a:rPr lang="fr-FR" dirty="0">
                <a:solidFill>
                  <a:srgbClr val="333333"/>
                </a:solidFill>
              </a:rPr>
              <a:t>(SPSE, PHILLIA, SITEC/IUT, SEGMI, SSA)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218" y="3211094"/>
            <a:ext cx="10907565" cy="1117600"/>
          </a:xfrm>
          <a:prstGeom prst="rect">
            <a:avLst/>
          </a:prstGeom>
          <a:noFill/>
          <a:ln>
            <a:solidFill>
              <a:srgbClr val="C6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D8232A"/>
              </a:buClr>
              <a:buFont typeface="Webdings" panose="05030102010509060703" pitchFamily="18" charset="2"/>
              <a:buChar char="4"/>
            </a:pPr>
            <a:r>
              <a:rPr lang="fr-FR" b="1" dirty="0">
                <a:solidFill>
                  <a:srgbClr val="333333"/>
                </a:solidFill>
              </a:rPr>
              <a:t>DES UNITÉS DE RECHERCHE PARTAGÉES ENTRE PLUSIEURS ED </a:t>
            </a:r>
            <a:r>
              <a:rPr lang="fr-FR" i="1" dirty="0">
                <a:solidFill>
                  <a:srgbClr val="333333"/>
                </a:solidFill>
              </a:rPr>
              <a:t>(</a:t>
            </a:r>
            <a:r>
              <a:rPr lang="fr-FR" i="1" dirty="0" err="1">
                <a:solidFill>
                  <a:srgbClr val="333333"/>
                </a:solidFill>
              </a:rPr>
              <a:t>Sophiapol</a:t>
            </a:r>
            <a:r>
              <a:rPr lang="fr-FR" i="1" dirty="0">
                <a:solidFill>
                  <a:srgbClr val="333333"/>
                </a:solidFill>
              </a:rPr>
              <a:t>) </a:t>
            </a:r>
            <a:r>
              <a:rPr lang="fr-FR" b="1" dirty="0">
                <a:solidFill>
                  <a:srgbClr val="333333"/>
                </a:solidFill>
              </a:rPr>
              <a:t>ET ÉTABLISSEMENTS </a:t>
            </a:r>
            <a:r>
              <a:rPr lang="fr-FR" i="1" dirty="0">
                <a:solidFill>
                  <a:srgbClr val="333333"/>
                </a:solidFill>
              </a:rPr>
              <a:t>(Université Paris 8, INS HEA etc.) </a:t>
            </a:r>
            <a:r>
              <a:rPr lang="fr-FR" b="1" dirty="0">
                <a:solidFill>
                  <a:srgbClr val="333333"/>
                </a:solidFill>
              </a:rPr>
              <a:t>+ CNRS</a:t>
            </a:r>
            <a:endParaRPr lang="en-US" dirty="0">
              <a:solidFill>
                <a:srgbClr val="333333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/>
          <a:srcRect l="27143" r="27143"/>
          <a:stretch/>
        </p:blipFill>
        <p:spPr>
          <a:xfrm>
            <a:off x="3736457" y="6034496"/>
            <a:ext cx="1072531" cy="62075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754" y="6003935"/>
            <a:ext cx="1010355" cy="68187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876" y="6037336"/>
            <a:ext cx="612640" cy="615075"/>
          </a:xfrm>
          <a:prstGeom prst="rect">
            <a:avLst/>
          </a:prstGeom>
        </p:spPr>
      </p:pic>
      <p:sp>
        <p:nvSpPr>
          <p:cNvPr id="11" name="Pentagone 10"/>
          <p:cNvSpPr/>
          <p:nvPr/>
        </p:nvSpPr>
        <p:spPr>
          <a:xfrm>
            <a:off x="642218" y="521931"/>
            <a:ext cx="4019934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prstClr val="white"/>
                </a:solidFill>
              </a:rPr>
              <a:t>DES INSERTIONS MULTIPLES</a:t>
            </a:r>
          </a:p>
        </p:txBody>
      </p:sp>
    </p:spTree>
    <p:extLst>
      <p:ext uri="{BB962C8B-B14F-4D97-AF65-F5344CB8AC3E}">
        <p14:creationId xmlns:p14="http://schemas.microsoft.com/office/powerpoint/2010/main" val="1396465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 rot="21037376">
            <a:off x="4122057" y="1752699"/>
            <a:ext cx="3947886" cy="3200202"/>
          </a:xfrm>
          <a:prstGeom prst="rect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2057" y="1752699"/>
            <a:ext cx="3947886" cy="320020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rgbClr val="DCD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entagone 5"/>
          <p:cNvSpPr/>
          <p:nvPr/>
        </p:nvSpPr>
        <p:spPr>
          <a:xfrm>
            <a:off x="642218" y="365126"/>
            <a:ext cx="4483574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CONSEIL DE L’ÉCOLE DOCTORALE</a:t>
            </a:r>
            <a:endParaRPr lang="en-US" sz="2400" dirty="0">
              <a:solidFill>
                <a:prstClr val="white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252343" y="2031984"/>
            <a:ext cx="3687309" cy="2641633"/>
            <a:chOff x="4252343" y="2145491"/>
            <a:chExt cx="3687309" cy="2641633"/>
          </a:xfrm>
        </p:grpSpPr>
        <p:sp>
          <p:nvSpPr>
            <p:cNvPr id="8" name="ZoneTexte 7"/>
            <p:cNvSpPr txBox="1"/>
            <p:nvPr/>
          </p:nvSpPr>
          <p:spPr>
            <a:xfrm>
              <a:off x="4252347" y="2145491"/>
              <a:ext cx="368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333333"/>
                  </a:solidFill>
                </a:rPr>
                <a:t>DIRECTEUR </a:t>
              </a:r>
              <a:r>
                <a:rPr lang="fr-FR" sz="2000" dirty="0">
                  <a:solidFill>
                    <a:srgbClr val="333333"/>
                  </a:solidFill>
                </a:rPr>
                <a:t>(1)</a:t>
              </a:r>
              <a:endParaRPr 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252346" y="2705872"/>
              <a:ext cx="368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333333"/>
                  </a:solidFill>
                </a:rPr>
                <a:t>UNITÉS DE RECHERCHE </a:t>
              </a:r>
              <a:r>
                <a:rPr lang="fr-FR" sz="2000" dirty="0">
                  <a:solidFill>
                    <a:srgbClr val="333333"/>
                  </a:solidFill>
                </a:rPr>
                <a:t>(14)</a:t>
              </a:r>
              <a:endParaRPr 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252345" y="3266253"/>
              <a:ext cx="368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333333"/>
                  </a:solidFill>
                </a:rPr>
                <a:t>DRED </a:t>
              </a:r>
              <a:r>
                <a:rPr lang="fr-FR" sz="2000" dirty="0">
                  <a:solidFill>
                    <a:srgbClr val="333333"/>
                  </a:solidFill>
                </a:rPr>
                <a:t>(2)</a:t>
              </a:r>
              <a:endParaRPr 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252344" y="3826634"/>
              <a:ext cx="368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333333"/>
                  </a:solidFill>
                </a:rPr>
                <a:t>ÉLUS DOCTORANTS </a:t>
              </a:r>
              <a:r>
                <a:rPr lang="fr-FR" sz="2000" dirty="0">
                  <a:solidFill>
                    <a:srgbClr val="333333"/>
                  </a:solidFill>
                </a:rPr>
                <a:t>(5)</a:t>
              </a:r>
              <a:endParaRPr 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252343" y="4387014"/>
              <a:ext cx="368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333333"/>
                  </a:solidFill>
                </a:rPr>
                <a:t>MEMBRES EXTÉRIEURS </a:t>
              </a:r>
              <a:r>
                <a:rPr lang="fr-FR" sz="2000" dirty="0">
                  <a:solidFill>
                    <a:srgbClr val="333333"/>
                  </a:solidFill>
                </a:rPr>
                <a:t>(5)</a:t>
              </a:r>
              <a:endParaRPr lang="en-US" sz="2000" dirty="0">
                <a:solidFill>
                  <a:srgbClr val="3333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949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hape 180"/>
          <p:cNvSpPr/>
          <p:nvPr/>
        </p:nvSpPr>
        <p:spPr>
          <a:xfrm>
            <a:off x="3786990" y="1418183"/>
            <a:ext cx="4760661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38100" rIns="38100" bIns="38100">
            <a:spAutoFit/>
          </a:bodyPr>
          <a:lstStyle/>
          <a:p>
            <a:pPr algn="ctr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altLang="fr-FR" sz="2000" b="1" i="1" dirty="0">
                <a:solidFill>
                  <a:srgbClr val="D8232A"/>
                </a:solidFill>
                <a:latin typeface="+mj-lt"/>
              </a:rPr>
              <a:t>D</a:t>
            </a:r>
            <a:r>
              <a:rPr lang="fr-FR" altLang="fr-FR" sz="2000" b="1" i="1" dirty="0">
                <a:solidFill>
                  <a:srgbClr val="333333"/>
                </a:solidFill>
                <a:latin typeface="+mj-lt"/>
              </a:rPr>
              <a:t>irection de l’école doctorale</a:t>
            </a:r>
            <a:endParaRPr lang="fr-FR" altLang="fr-FR" sz="2000" i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072000" y="2994706"/>
            <a:ext cx="6048000" cy="17851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D8232A"/>
              </a:buClr>
            </a:pPr>
            <a:r>
              <a:rPr lang="fr-FR" dirty="0"/>
              <a:t>Diana </a:t>
            </a:r>
            <a:r>
              <a:rPr lang="fr-FR" dirty="0" err="1"/>
              <a:t>Bilba</a:t>
            </a:r>
            <a:r>
              <a:rPr lang="fr-FR" dirty="0"/>
              <a:t> – </a:t>
            </a:r>
            <a:r>
              <a:rPr lang="fr-FR" i="1" dirty="0"/>
              <a:t>Gestionnaire de l’ED</a:t>
            </a:r>
          </a:p>
          <a:p>
            <a:pPr algn="ctr">
              <a:buClr>
                <a:srgbClr val="D8232A"/>
              </a:buClr>
            </a:pPr>
            <a:r>
              <a:rPr lang="fr-FR" dirty="0"/>
              <a:t>Elodie Ozenne – </a:t>
            </a:r>
            <a:r>
              <a:rPr lang="fr-FR" i="1" dirty="0"/>
              <a:t>Responsable du service des études doctorales</a:t>
            </a:r>
          </a:p>
          <a:p>
            <a:pPr algn="ctr">
              <a:buClr>
                <a:srgbClr val="D8232A"/>
              </a:buClr>
            </a:pPr>
            <a:r>
              <a:rPr lang="fr-FR" dirty="0"/>
              <a:t>Marina Fournier – </a:t>
            </a:r>
            <a:r>
              <a:rPr lang="fr-FR" i="1" dirty="0"/>
              <a:t>Chargée des formations doctorales</a:t>
            </a:r>
          </a:p>
          <a:p>
            <a:pPr algn="ctr">
              <a:buClr>
                <a:srgbClr val="D8232A"/>
              </a:buClr>
            </a:pPr>
            <a:r>
              <a:rPr lang="fr-FR" dirty="0"/>
              <a:t>Jasmine Debois – </a:t>
            </a:r>
            <a:r>
              <a:rPr lang="fr-FR" i="1" dirty="0"/>
              <a:t>Gestionnaire financière</a:t>
            </a:r>
          </a:p>
          <a:p>
            <a:pPr algn="ctr">
              <a:buClr>
                <a:srgbClr val="D8232A"/>
              </a:buClr>
            </a:pPr>
            <a:r>
              <a:rPr lang="fr-FR" dirty="0"/>
              <a:t>Marc </a:t>
            </a:r>
            <a:r>
              <a:rPr lang="fr-FR" dirty="0" err="1"/>
              <a:t>Dofundo</a:t>
            </a:r>
            <a:r>
              <a:rPr lang="fr-FR" dirty="0"/>
              <a:t> - </a:t>
            </a:r>
            <a:r>
              <a:rPr lang="fr-FR" i="1" dirty="0"/>
              <a:t>Responsable du bureau des soutenances</a:t>
            </a:r>
          </a:p>
          <a:p>
            <a:pPr algn="ctr"/>
            <a:endParaRPr lang="fr-FR" sz="2000" dirty="0"/>
          </a:p>
        </p:txBody>
      </p:sp>
      <p:sp>
        <p:nvSpPr>
          <p:cNvPr id="7" name="Pentagone 6"/>
          <p:cNvSpPr/>
          <p:nvPr/>
        </p:nvSpPr>
        <p:spPr>
          <a:xfrm>
            <a:off x="642218" y="214301"/>
            <a:ext cx="3749478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ORGANIGRAMME DE L’ED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429090" y="2550133"/>
            <a:ext cx="547646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>
                <a:solidFill>
                  <a:srgbClr val="D8232A"/>
                </a:solidFill>
                <a:latin typeface="+mj-lt"/>
                <a:ea typeface="Averta"/>
                <a:cs typeface="Averta"/>
              </a:rPr>
              <a:t>S</a:t>
            </a:r>
            <a:r>
              <a:rPr lang="fr-FR" sz="2000" b="1" i="1" dirty="0">
                <a:solidFill>
                  <a:srgbClr val="333333"/>
                </a:solidFill>
                <a:latin typeface="+mj-lt"/>
                <a:ea typeface="Averta"/>
                <a:cs typeface="Averta"/>
              </a:rPr>
              <a:t>ervice des </a:t>
            </a:r>
            <a:r>
              <a:rPr lang="fr-FR" sz="2000" b="1" i="1" dirty="0">
                <a:solidFill>
                  <a:srgbClr val="C00000"/>
                </a:solidFill>
                <a:latin typeface="+mj-lt"/>
                <a:ea typeface="Averta"/>
                <a:cs typeface="Averta"/>
              </a:rPr>
              <a:t>E</a:t>
            </a:r>
            <a:r>
              <a:rPr lang="fr-FR" sz="2000" b="1" i="1" dirty="0">
                <a:solidFill>
                  <a:srgbClr val="333333"/>
                </a:solidFill>
                <a:latin typeface="+mj-lt"/>
                <a:ea typeface="Averta"/>
                <a:cs typeface="Averta"/>
              </a:rPr>
              <a:t>tudes </a:t>
            </a:r>
            <a:r>
              <a:rPr lang="fr-FR" sz="2000" b="1" i="1" dirty="0">
                <a:solidFill>
                  <a:srgbClr val="C00000"/>
                </a:solidFill>
                <a:latin typeface="+mj-lt"/>
                <a:ea typeface="Averta"/>
                <a:cs typeface="Averta"/>
              </a:rPr>
              <a:t>D</a:t>
            </a:r>
            <a:r>
              <a:rPr lang="fr-FR" sz="2000" b="1" i="1" dirty="0">
                <a:solidFill>
                  <a:srgbClr val="333333"/>
                </a:solidFill>
                <a:latin typeface="+mj-lt"/>
                <a:ea typeface="Averta"/>
                <a:cs typeface="Averta"/>
              </a:rPr>
              <a:t>octorales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12000" y="1799492"/>
            <a:ext cx="30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+mj-lt"/>
              </a:rPr>
              <a:t>Peggy CHEKROUN</a:t>
            </a:r>
          </a:p>
        </p:txBody>
      </p:sp>
    </p:spTree>
    <p:extLst>
      <p:ext uri="{BB962C8B-B14F-4D97-AF65-F5344CB8AC3E}">
        <p14:creationId xmlns:p14="http://schemas.microsoft.com/office/powerpoint/2010/main" val="3917787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e 32"/>
          <p:cNvGrpSpPr/>
          <p:nvPr/>
        </p:nvGrpSpPr>
        <p:grpSpPr>
          <a:xfrm>
            <a:off x="571925" y="1895992"/>
            <a:ext cx="5600590" cy="468000"/>
            <a:chOff x="642218" y="1387536"/>
            <a:chExt cx="5600590" cy="468000"/>
          </a:xfrm>
        </p:grpSpPr>
        <p:grpSp>
          <p:nvGrpSpPr>
            <p:cNvPr id="5" name="Groupe 4"/>
            <p:cNvGrpSpPr/>
            <p:nvPr/>
          </p:nvGrpSpPr>
          <p:grpSpPr>
            <a:xfrm>
              <a:off x="642218" y="1387536"/>
              <a:ext cx="468000" cy="468000"/>
              <a:chOff x="642218" y="1387536"/>
              <a:chExt cx="468000" cy="468000"/>
            </a:xfrm>
          </p:grpSpPr>
          <p:grpSp>
            <p:nvGrpSpPr>
              <p:cNvPr id="10" name="Groupe 9"/>
              <p:cNvGrpSpPr/>
              <p:nvPr/>
            </p:nvGrpSpPr>
            <p:grpSpPr>
              <a:xfrm>
                <a:off x="642218" y="1387536"/>
                <a:ext cx="468000" cy="468000"/>
                <a:chOff x="7658100" y="2098118"/>
                <a:chExt cx="468000" cy="468000"/>
              </a:xfrm>
            </p:grpSpPr>
            <p:sp>
              <p:nvSpPr>
                <p:cNvPr id="13" name="Rectangle 12"/>
                <p:cNvSpPr/>
                <p:nvPr/>
              </p:nvSpPr>
              <p:spPr>
                <a:xfrm rot="20288662">
                  <a:off x="7658100" y="2098118"/>
                  <a:ext cx="468000" cy="468000"/>
                </a:xfrm>
                <a:prstGeom prst="rect">
                  <a:avLst/>
                </a:prstGeom>
                <a:solidFill>
                  <a:srgbClr val="DCDE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7658100" y="2098118"/>
                  <a:ext cx="468000" cy="468000"/>
                </a:xfrm>
                <a:prstGeom prst="rect">
                  <a:avLst/>
                </a:prstGeom>
                <a:solidFill>
                  <a:srgbClr val="D823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3644" y="1458962"/>
                <a:ext cx="325148" cy="325148"/>
              </a:xfrm>
              <a:prstGeom prst="rect">
                <a:avLst/>
              </a:prstGeom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1467718" y="1421481"/>
              <a:ext cx="47750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sz="2000" b="1" dirty="0">
                  <a:solidFill>
                    <a:srgbClr val="333333"/>
                  </a:solidFill>
                </a:rPr>
                <a:t>Nombre de doctorants en 2022 -2023 :  </a:t>
              </a:r>
              <a:r>
                <a:rPr lang="fr-FR" altLang="fr-FR" sz="2000" b="1" dirty="0">
                  <a:solidFill>
                    <a:srgbClr val="FF0000"/>
                  </a:solidFill>
                </a:rPr>
                <a:t>295</a:t>
              </a: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571925" y="3072466"/>
            <a:ext cx="6079246" cy="468000"/>
            <a:chOff x="642218" y="2153019"/>
            <a:chExt cx="6079246" cy="468000"/>
          </a:xfrm>
        </p:grpSpPr>
        <p:grpSp>
          <p:nvGrpSpPr>
            <p:cNvPr id="17" name="Groupe 16"/>
            <p:cNvGrpSpPr/>
            <p:nvPr/>
          </p:nvGrpSpPr>
          <p:grpSpPr>
            <a:xfrm>
              <a:off x="642218" y="2153019"/>
              <a:ext cx="468000" cy="468000"/>
              <a:chOff x="7658100" y="2098118"/>
              <a:chExt cx="468000" cy="468000"/>
            </a:xfrm>
          </p:grpSpPr>
          <p:sp>
            <p:nvSpPr>
              <p:cNvPr id="19" name="Rectangle 18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1467718" y="2186964"/>
              <a:ext cx="5253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sz="2000" b="1" dirty="0">
                  <a:solidFill>
                    <a:srgbClr val="333333"/>
                  </a:solidFill>
                </a:rPr>
                <a:t>Nombre de soutenances de thèses en 2022 : </a:t>
              </a:r>
              <a:r>
                <a:rPr lang="fr-FR" altLang="fr-FR" sz="2000" b="1" dirty="0">
                  <a:solidFill>
                    <a:srgbClr val="FF0000"/>
                  </a:solidFill>
                </a:rPr>
                <a:t> 44</a:t>
              </a: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44" y="2224445"/>
              <a:ext cx="325148" cy="325148"/>
            </a:xfrm>
            <a:prstGeom prst="rect">
              <a:avLst/>
            </a:prstGeom>
          </p:spPr>
        </p:pic>
      </p:grpSp>
      <p:grpSp>
        <p:nvGrpSpPr>
          <p:cNvPr id="31" name="Groupe 30"/>
          <p:cNvGrpSpPr/>
          <p:nvPr/>
        </p:nvGrpSpPr>
        <p:grpSpPr>
          <a:xfrm>
            <a:off x="642218" y="4243047"/>
            <a:ext cx="6454670" cy="468000"/>
            <a:chOff x="642218" y="3042897"/>
            <a:chExt cx="6454670" cy="468000"/>
          </a:xfrm>
        </p:grpSpPr>
        <p:grpSp>
          <p:nvGrpSpPr>
            <p:cNvPr id="25" name="Groupe 24"/>
            <p:cNvGrpSpPr/>
            <p:nvPr/>
          </p:nvGrpSpPr>
          <p:grpSpPr>
            <a:xfrm>
              <a:off x="642218" y="3042897"/>
              <a:ext cx="468000" cy="468000"/>
              <a:chOff x="7658100" y="2098118"/>
              <a:chExt cx="468000" cy="468000"/>
            </a:xfrm>
          </p:grpSpPr>
          <p:sp>
            <p:nvSpPr>
              <p:cNvPr id="26" name="Rectangle 25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1467718" y="3074092"/>
              <a:ext cx="56291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sz="2000" b="1" dirty="0">
                  <a:solidFill>
                    <a:srgbClr val="333333"/>
                  </a:solidFill>
                </a:rPr>
                <a:t>Nombre de cotutelles de thèse en 2022 - 2023 :  </a:t>
              </a:r>
              <a:r>
                <a:rPr lang="fr-FR" altLang="fr-FR" sz="2000" b="1" dirty="0">
                  <a:solidFill>
                    <a:srgbClr val="FF0000"/>
                  </a:solidFill>
                </a:rPr>
                <a:t>18</a:t>
              </a:r>
              <a:r>
                <a:rPr lang="fr-FR" altLang="fr-FR" sz="2000" b="1" dirty="0">
                  <a:solidFill>
                    <a:srgbClr val="333333"/>
                  </a:solidFill>
                </a:rPr>
                <a:t> </a:t>
              </a:r>
              <a:endParaRPr lang="fr-FR" altLang="fr-FR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44" y="3114323"/>
              <a:ext cx="325148" cy="325148"/>
            </a:xfrm>
            <a:prstGeom prst="rect">
              <a:avLst/>
            </a:prstGeom>
          </p:spPr>
        </p:pic>
      </p:grpSp>
      <p:sp>
        <p:nvSpPr>
          <p:cNvPr id="24" name="Pentagone 23"/>
          <p:cNvSpPr/>
          <p:nvPr/>
        </p:nvSpPr>
        <p:spPr>
          <a:xfrm>
            <a:off x="571925" y="208110"/>
            <a:ext cx="5004000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DOCTORANTS (chiffres 2022-2023)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47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e 39"/>
          <p:cNvGrpSpPr/>
          <p:nvPr/>
        </p:nvGrpSpPr>
        <p:grpSpPr>
          <a:xfrm>
            <a:off x="636216" y="2474565"/>
            <a:ext cx="10711582" cy="468000"/>
            <a:chOff x="642218" y="2049923"/>
            <a:chExt cx="10711582" cy="468000"/>
          </a:xfrm>
        </p:grpSpPr>
        <p:grpSp>
          <p:nvGrpSpPr>
            <p:cNvPr id="5" name="Groupe 4"/>
            <p:cNvGrpSpPr/>
            <p:nvPr/>
          </p:nvGrpSpPr>
          <p:grpSpPr>
            <a:xfrm>
              <a:off x="642218" y="2049923"/>
              <a:ext cx="468000" cy="468000"/>
              <a:chOff x="7658100" y="2098118"/>
              <a:chExt cx="468000" cy="468000"/>
            </a:xfrm>
          </p:grpSpPr>
          <p:sp>
            <p:nvSpPr>
              <p:cNvPr id="7" name="Rectangle 6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100" y="2117070"/>
              <a:ext cx="333705" cy="333705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1407886" y="2099256"/>
              <a:ext cx="9945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8232A"/>
                  </a:solidFill>
                </a:rPr>
                <a:t>Appui à l’activité de recherche  </a:t>
              </a:r>
              <a:r>
                <a:rPr lang="fr-FR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des doctorants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643152" y="3167086"/>
            <a:ext cx="10711582" cy="695664"/>
            <a:chOff x="642218" y="2742200"/>
            <a:chExt cx="10711582" cy="695664"/>
          </a:xfrm>
        </p:grpSpPr>
        <p:grpSp>
          <p:nvGrpSpPr>
            <p:cNvPr id="12" name="Groupe 11"/>
            <p:cNvGrpSpPr/>
            <p:nvPr/>
          </p:nvGrpSpPr>
          <p:grpSpPr>
            <a:xfrm>
              <a:off x="642218" y="2742200"/>
              <a:ext cx="468000" cy="468000"/>
              <a:chOff x="7658100" y="2098118"/>
              <a:chExt cx="468000" cy="468000"/>
            </a:xfrm>
          </p:grpSpPr>
          <p:sp>
            <p:nvSpPr>
              <p:cNvPr id="13" name="Rectangle 12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ZoneTexte 15"/>
            <p:cNvSpPr txBox="1"/>
            <p:nvPr/>
          </p:nvSpPr>
          <p:spPr>
            <a:xfrm>
              <a:off x="1407886" y="2791533"/>
              <a:ext cx="99459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8232A"/>
                  </a:solidFill>
                </a:rPr>
                <a:t>Organisation de la campagne des contrats doctoraux</a:t>
              </a:r>
            </a:p>
            <a:p>
              <a:endParaRPr lang="fr-FR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44" y="2813625"/>
              <a:ext cx="325148" cy="325148"/>
            </a:xfrm>
            <a:prstGeom prst="rect">
              <a:avLst/>
            </a:prstGeom>
          </p:spPr>
        </p:pic>
      </p:grpSp>
      <p:grpSp>
        <p:nvGrpSpPr>
          <p:cNvPr id="15" name="Groupe 14"/>
          <p:cNvGrpSpPr/>
          <p:nvPr/>
        </p:nvGrpSpPr>
        <p:grpSpPr>
          <a:xfrm>
            <a:off x="637855" y="3915411"/>
            <a:ext cx="10711582" cy="695664"/>
            <a:chOff x="642218" y="3474191"/>
            <a:chExt cx="10711582" cy="695664"/>
          </a:xfrm>
        </p:grpSpPr>
        <p:grpSp>
          <p:nvGrpSpPr>
            <p:cNvPr id="18" name="Groupe 17"/>
            <p:cNvGrpSpPr/>
            <p:nvPr/>
          </p:nvGrpSpPr>
          <p:grpSpPr>
            <a:xfrm>
              <a:off x="642218" y="3474191"/>
              <a:ext cx="468000" cy="468000"/>
              <a:chOff x="7658100" y="2098118"/>
              <a:chExt cx="468000" cy="468000"/>
            </a:xfrm>
          </p:grpSpPr>
          <p:sp>
            <p:nvSpPr>
              <p:cNvPr id="19" name="Rectangle 18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ZoneTexte 20"/>
            <p:cNvSpPr txBox="1"/>
            <p:nvPr/>
          </p:nvSpPr>
          <p:spPr>
            <a:xfrm>
              <a:off x="1407886" y="3523524"/>
              <a:ext cx="99459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8232A"/>
                  </a:solidFill>
                </a:rPr>
                <a:t>Organisation des soutenances de thèse</a:t>
              </a:r>
            </a:p>
            <a:p>
              <a:endParaRPr lang="fr-FR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44" y="3523524"/>
              <a:ext cx="325148" cy="325148"/>
            </a:xfrm>
            <a:prstGeom prst="rect">
              <a:avLst/>
            </a:prstGeom>
          </p:spPr>
        </p:pic>
      </p:grpSp>
      <p:grpSp>
        <p:nvGrpSpPr>
          <p:cNvPr id="10" name="Groupe 9"/>
          <p:cNvGrpSpPr/>
          <p:nvPr/>
        </p:nvGrpSpPr>
        <p:grpSpPr>
          <a:xfrm>
            <a:off x="637885" y="4635173"/>
            <a:ext cx="10711582" cy="468000"/>
            <a:chOff x="642218" y="4198641"/>
            <a:chExt cx="10711582" cy="468000"/>
          </a:xfrm>
        </p:grpSpPr>
        <p:grpSp>
          <p:nvGrpSpPr>
            <p:cNvPr id="24" name="Groupe 23"/>
            <p:cNvGrpSpPr/>
            <p:nvPr/>
          </p:nvGrpSpPr>
          <p:grpSpPr>
            <a:xfrm>
              <a:off x="642218" y="4198641"/>
              <a:ext cx="468000" cy="468000"/>
              <a:chOff x="7658100" y="2098118"/>
              <a:chExt cx="468000" cy="468000"/>
            </a:xfrm>
          </p:grpSpPr>
          <p:sp>
            <p:nvSpPr>
              <p:cNvPr id="25" name="Rectangle 24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ZoneTexte 26"/>
            <p:cNvSpPr txBox="1"/>
            <p:nvPr/>
          </p:nvSpPr>
          <p:spPr>
            <a:xfrm>
              <a:off x="1407886" y="4247974"/>
              <a:ext cx="9945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8232A"/>
                  </a:solidFill>
                </a:rPr>
                <a:t>Formation </a:t>
              </a:r>
              <a:r>
                <a:rPr lang="fr-FR" dirty="0">
                  <a:solidFill>
                    <a:prstClr val="black"/>
                  </a:solidFill>
                </a:rPr>
                <a:t>des doctorants</a:t>
              </a:r>
            </a:p>
          </p:txBody>
        </p:sp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348" y="4247974"/>
              <a:ext cx="333705" cy="333705"/>
            </a:xfrm>
            <a:prstGeom prst="rect">
              <a:avLst/>
            </a:prstGeom>
          </p:spPr>
        </p:pic>
      </p:grpSp>
      <p:grpSp>
        <p:nvGrpSpPr>
          <p:cNvPr id="6" name="Groupe 5"/>
          <p:cNvGrpSpPr/>
          <p:nvPr/>
        </p:nvGrpSpPr>
        <p:grpSpPr>
          <a:xfrm>
            <a:off x="645697" y="1794189"/>
            <a:ext cx="10693787" cy="470018"/>
            <a:chOff x="593509" y="1464041"/>
            <a:chExt cx="10693787" cy="470018"/>
          </a:xfrm>
        </p:grpSpPr>
        <p:grpSp>
          <p:nvGrpSpPr>
            <p:cNvPr id="30" name="Groupe 29"/>
            <p:cNvGrpSpPr/>
            <p:nvPr/>
          </p:nvGrpSpPr>
          <p:grpSpPr>
            <a:xfrm>
              <a:off x="593509" y="1466059"/>
              <a:ext cx="508601" cy="468000"/>
              <a:chOff x="7609391" y="-1319057"/>
              <a:chExt cx="508601" cy="468000"/>
            </a:xfrm>
          </p:grpSpPr>
          <p:sp>
            <p:nvSpPr>
              <p:cNvPr id="31" name="Rectangle 30"/>
              <p:cNvSpPr/>
              <p:nvPr/>
            </p:nvSpPr>
            <p:spPr>
              <a:xfrm rot="20288662">
                <a:off x="7609391" y="-1284473"/>
                <a:ext cx="508601" cy="351374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631483" y="-1319057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3" name="ZoneTexte 32"/>
            <p:cNvSpPr txBox="1"/>
            <p:nvPr/>
          </p:nvSpPr>
          <p:spPr>
            <a:xfrm>
              <a:off x="1341382" y="1498288"/>
              <a:ext cx="9945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8232A"/>
                  </a:solidFill>
                </a:rPr>
                <a:t>Comité de suivi </a:t>
              </a:r>
              <a:r>
                <a:rPr lang="fr-FR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des doctorants</a:t>
              </a:r>
            </a:p>
          </p:txBody>
        </p:sp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29" y="1464041"/>
              <a:ext cx="444162" cy="444162"/>
            </a:xfrm>
            <a:prstGeom prst="rect">
              <a:avLst/>
            </a:prstGeom>
          </p:spPr>
        </p:pic>
      </p:grpSp>
      <p:sp>
        <p:nvSpPr>
          <p:cNvPr id="39" name="Pentagone 38"/>
          <p:cNvSpPr/>
          <p:nvPr/>
        </p:nvSpPr>
        <p:spPr>
          <a:xfrm>
            <a:off x="642218" y="283950"/>
            <a:ext cx="4805545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prstClr val="white"/>
                </a:solidFill>
              </a:rPr>
              <a:t>MISSIONS DE L’ECOLE DOCTORALE</a:t>
            </a: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4" y="3143893"/>
            <a:ext cx="325148" cy="325148"/>
          </a:xfrm>
          <a:prstGeom prst="rect">
            <a:avLst/>
          </a:prstGeom>
        </p:spPr>
      </p:pic>
      <p:grpSp>
        <p:nvGrpSpPr>
          <p:cNvPr id="36" name="Groupe 35"/>
          <p:cNvGrpSpPr/>
          <p:nvPr/>
        </p:nvGrpSpPr>
        <p:grpSpPr>
          <a:xfrm>
            <a:off x="667789" y="1019040"/>
            <a:ext cx="10554501" cy="646331"/>
            <a:chOff x="642217" y="4154302"/>
            <a:chExt cx="10554501" cy="646331"/>
          </a:xfrm>
        </p:grpSpPr>
        <p:grpSp>
          <p:nvGrpSpPr>
            <p:cNvPr id="37" name="Groupe 36"/>
            <p:cNvGrpSpPr/>
            <p:nvPr/>
          </p:nvGrpSpPr>
          <p:grpSpPr>
            <a:xfrm>
              <a:off x="642217" y="4198641"/>
              <a:ext cx="468001" cy="477095"/>
              <a:chOff x="7658099" y="2098118"/>
              <a:chExt cx="468001" cy="477095"/>
            </a:xfrm>
          </p:grpSpPr>
          <p:sp>
            <p:nvSpPr>
              <p:cNvPr id="43" name="Rectangle 42"/>
              <p:cNvSpPr/>
              <p:nvPr/>
            </p:nvSpPr>
            <p:spPr>
              <a:xfrm rot="20288662">
                <a:off x="7658099" y="2107213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8" name="ZoneTexte 37"/>
            <p:cNvSpPr txBox="1"/>
            <p:nvPr/>
          </p:nvSpPr>
          <p:spPr>
            <a:xfrm>
              <a:off x="1383248" y="4154302"/>
              <a:ext cx="98134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8232A"/>
                  </a:solidFill>
                </a:rPr>
                <a:t>Gestion administrative des doctorants : </a:t>
              </a:r>
              <a:r>
                <a:rPr lang="fr-FR" dirty="0">
                  <a:solidFill>
                    <a:prstClr val="black"/>
                  </a:solidFill>
                </a:rPr>
                <a:t>inscriptions et réinscriptions (ADUM, APOGEE), mise en place des codirections, questions diverses </a:t>
              </a:r>
            </a:p>
          </p:txBody>
        </p:sp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36" y="4266751"/>
              <a:ext cx="333705" cy="333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8097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entagone 24"/>
          <p:cNvSpPr/>
          <p:nvPr/>
        </p:nvSpPr>
        <p:spPr>
          <a:xfrm>
            <a:off x="571925" y="208110"/>
            <a:ext cx="3311534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PARCOURS DOCTORAL</a:t>
            </a: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704070" y="837743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/>
          <p:cNvGrpSpPr/>
          <p:nvPr/>
        </p:nvGrpSpPr>
        <p:grpSpPr>
          <a:xfrm>
            <a:off x="1221830" y="748292"/>
            <a:ext cx="3984418" cy="5259177"/>
            <a:chOff x="1280928" y="802854"/>
            <a:chExt cx="3643952" cy="3951406"/>
          </a:xfrm>
        </p:grpSpPr>
        <p:sp>
          <p:nvSpPr>
            <p:cNvPr id="3" name="Rectangle 2"/>
            <p:cNvSpPr/>
            <p:nvPr/>
          </p:nvSpPr>
          <p:spPr>
            <a:xfrm>
              <a:off x="1949233" y="1126300"/>
              <a:ext cx="2268000" cy="360000"/>
            </a:xfrm>
            <a:prstGeom prst="rect">
              <a:avLst/>
            </a:prstGeom>
            <a:solidFill>
              <a:srgbClr val="73C7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1</a:t>
              </a:r>
              <a:r>
                <a:rPr lang="fr-FR" sz="2000" b="1" baseline="30000" dirty="0"/>
                <a:t>ère</a:t>
              </a:r>
              <a:r>
                <a:rPr lang="fr-FR" sz="2000" b="1" dirty="0"/>
                <a:t> ANNEE</a:t>
              </a:r>
              <a:endParaRPr lang="en-US" sz="2000" b="1" dirty="0"/>
            </a:p>
          </p:txBody>
        </p:sp>
        <p:sp>
          <p:nvSpPr>
            <p:cNvPr id="12" name="Triangle isocèle 11"/>
            <p:cNvSpPr/>
            <p:nvPr/>
          </p:nvSpPr>
          <p:spPr>
            <a:xfrm rot="5400000">
              <a:off x="2933225" y="2710790"/>
              <a:ext cx="451653" cy="2715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iangle isocèle 14"/>
            <p:cNvSpPr/>
            <p:nvPr/>
          </p:nvSpPr>
          <p:spPr>
            <a:xfrm rot="5400000">
              <a:off x="2933225" y="3397687"/>
              <a:ext cx="451653" cy="2715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86050" y="4400937"/>
              <a:ext cx="2388900" cy="3533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4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ANNÉE</a:t>
              </a:r>
              <a:endParaRPr lang="en-US" sz="2000" b="1" dirty="0"/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1719051" y="270533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1412261" y="2626220"/>
              <a:ext cx="3381286" cy="693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Avec demande de dérogation</a:t>
              </a:r>
            </a:p>
            <a:p>
              <a:pPr algn="ctr"/>
              <a:r>
                <a:rPr lang="fr-FR" dirty="0"/>
                <a:t>Après avis du comité de suivi</a:t>
              </a:r>
            </a:p>
            <a:p>
              <a:pPr algn="ctr"/>
              <a:r>
                <a:rPr lang="fr-FR" dirty="0"/>
                <a:t>Après validation des crédits</a:t>
              </a:r>
            </a:p>
          </p:txBody>
        </p:sp>
        <p:sp>
          <p:nvSpPr>
            <p:cNvPr id="11" name="Flèche vers le bas 10"/>
            <p:cNvSpPr/>
            <p:nvPr/>
          </p:nvSpPr>
          <p:spPr>
            <a:xfrm>
              <a:off x="2843274" y="3651992"/>
              <a:ext cx="360000" cy="349964"/>
            </a:xfrm>
            <a:prstGeom prst="down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280928" y="802854"/>
              <a:ext cx="3643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Thèse préparée à temps plein</a:t>
              </a: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7190838" y="828877"/>
            <a:ext cx="4133044" cy="5204243"/>
            <a:chOff x="7369379" y="826281"/>
            <a:chExt cx="3643952" cy="4359761"/>
          </a:xfrm>
        </p:grpSpPr>
        <p:sp>
          <p:nvSpPr>
            <p:cNvPr id="78" name="Rectangle 77"/>
            <p:cNvSpPr/>
            <p:nvPr/>
          </p:nvSpPr>
          <p:spPr>
            <a:xfrm>
              <a:off x="7912830" y="1231150"/>
              <a:ext cx="2545169" cy="341706"/>
            </a:xfrm>
            <a:prstGeom prst="rect">
              <a:avLst/>
            </a:prstGeom>
            <a:solidFill>
              <a:srgbClr val="73C7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1</a:t>
              </a:r>
              <a:r>
                <a:rPr lang="fr-FR" sz="2000" b="1" baseline="30000" dirty="0"/>
                <a:t>ère</a:t>
              </a:r>
              <a:r>
                <a:rPr lang="fr-FR" sz="2000" b="1" dirty="0"/>
                <a:t> ANNEE</a:t>
              </a:r>
              <a:endParaRPr lang="en-US" sz="2000" b="1" dirty="0"/>
            </a:p>
          </p:txBody>
        </p:sp>
        <p:sp>
          <p:nvSpPr>
            <p:cNvPr id="79" name="Triangle isocèle 78"/>
            <p:cNvSpPr/>
            <p:nvPr/>
          </p:nvSpPr>
          <p:spPr>
            <a:xfrm rot="5400000">
              <a:off x="8965529" y="2710790"/>
              <a:ext cx="451653" cy="2715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riangle isocèle 79"/>
            <p:cNvSpPr/>
            <p:nvPr/>
          </p:nvSpPr>
          <p:spPr>
            <a:xfrm rot="5400000">
              <a:off x="8965529" y="3362262"/>
              <a:ext cx="451653" cy="2715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974524" y="4826042"/>
              <a:ext cx="2268000" cy="3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7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ANNÉE</a:t>
              </a:r>
              <a:endParaRPr lang="en-US" sz="2000" b="1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979152" y="2607718"/>
              <a:ext cx="2478847" cy="431776"/>
            </a:xfrm>
            <a:prstGeom prst="rect">
              <a:avLst/>
            </a:prstGeom>
            <a:solidFill>
              <a:srgbClr val="73C7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2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/ 3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/4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/5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/6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ANNEE</a:t>
              </a:r>
              <a:endParaRPr lang="en-US" sz="2000" b="1" dirty="0"/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7686418" y="3289836"/>
              <a:ext cx="3075631" cy="773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Avec demande de dérogation</a:t>
              </a:r>
            </a:p>
            <a:p>
              <a:pPr algn="ctr"/>
              <a:r>
                <a:rPr lang="fr-FR" dirty="0"/>
                <a:t>Après avis du comité de suivi</a:t>
              </a:r>
            </a:p>
            <a:p>
              <a:pPr algn="ctr"/>
              <a:r>
                <a:rPr lang="fr-FR" dirty="0"/>
                <a:t>Après validation des crédits</a:t>
              </a:r>
            </a:p>
          </p:txBody>
        </p:sp>
        <p:sp>
          <p:nvSpPr>
            <p:cNvPr id="87" name="Flèche vers le bas 86"/>
            <p:cNvSpPr/>
            <p:nvPr/>
          </p:nvSpPr>
          <p:spPr>
            <a:xfrm>
              <a:off x="9049940" y="4069287"/>
              <a:ext cx="360000" cy="38670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7369379" y="826281"/>
              <a:ext cx="3643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Thèse préparée à temps partiel</a:t>
              </a: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4386250" y="5587456"/>
            <a:ext cx="3630523" cy="1018928"/>
            <a:chOff x="4280739" y="5821479"/>
            <a:chExt cx="3630523" cy="809334"/>
          </a:xfrm>
        </p:grpSpPr>
        <p:sp>
          <p:nvSpPr>
            <p:cNvPr id="89" name="ZoneTexte 88"/>
            <p:cNvSpPr txBox="1"/>
            <p:nvPr/>
          </p:nvSpPr>
          <p:spPr>
            <a:xfrm>
              <a:off x="4280739" y="6313006"/>
              <a:ext cx="3630523" cy="317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D8232A"/>
                  </a:solidFill>
                </a:rPr>
                <a:t>PAS D’INSCRIPTION AU-DELÀ</a:t>
              </a:r>
              <a:endParaRPr lang="en-US" sz="2000" b="1" dirty="0">
                <a:solidFill>
                  <a:srgbClr val="D8232A"/>
                </a:solidFill>
              </a:endParaRP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945" y="5821479"/>
              <a:ext cx="405832" cy="358557"/>
            </a:xfrm>
            <a:prstGeom prst="rect">
              <a:avLst/>
            </a:prstGeom>
          </p:spPr>
        </p:pic>
      </p:grpSp>
      <p:sp>
        <p:nvSpPr>
          <p:cNvPr id="37" name="Flèche vers le bas 36">
            <a:extLst>
              <a:ext uri="{FF2B5EF4-FFF2-40B4-BE49-F238E27FC236}">
                <a16:creationId xmlns:a16="http://schemas.microsoft.com/office/drawing/2014/main" id="{CBD24901-E1C0-5644-9357-5170DFD4050E}"/>
              </a:ext>
            </a:extLst>
          </p:cNvPr>
          <p:cNvSpPr/>
          <p:nvPr/>
        </p:nvSpPr>
        <p:spPr>
          <a:xfrm>
            <a:off x="8989248" y="2512424"/>
            <a:ext cx="320791" cy="321917"/>
          </a:xfrm>
          <a:prstGeom prst="downArrow">
            <a:avLst>
              <a:gd name="adj1" fmla="val 82152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9A7E2DC-DC39-FB4D-B4F0-DA86D3530D69}"/>
              </a:ext>
            </a:extLst>
          </p:cNvPr>
          <p:cNvSpPr txBox="1"/>
          <p:nvPr/>
        </p:nvSpPr>
        <p:spPr>
          <a:xfrm rot="10800000" flipV="1">
            <a:off x="7755415" y="1928028"/>
            <a:ext cx="297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Après avis du comité de suivi</a:t>
            </a:r>
          </a:p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53D8C5C-9335-6545-966B-18F47F610084}"/>
              </a:ext>
            </a:extLst>
          </p:cNvPr>
          <p:cNvSpPr/>
          <p:nvPr/>
        </p:nvSpPr>
        <p:spPr>
          <a:xfrm>
            <a:off x="1853874" y="2768151"/>
            <a:ext cx="2452647" cy="373712"/>
          </a:xfrm>
          <a:prstGeom prst="rect">
            <a:avLst/>
          </a:prstGeom>
          <a:solidFill>
            <a:srgbClr val="73C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2</a:t>
            </a:r>
            <a:r>
              <a:rPr lang="fr-FR" sz="2000" b="1" baseline="30000" dirty="0"/>
              <a:t>e</a:t>
            </a:r>
            <a:r>
              <a:rPr lang="fr-FR" sz="2000" b="1" dirty="0"/>
              <a:t> / 3</a:t>
            </a:r>
            <a:r>
              <a:rPr lang="fr-FR" sz="2000" b="1" baseline="30000" dirty="0"/>
              <a:t>e</a:t>
            </a:r>
            <a:r>
              <a:rPr lang="fr-FR" sz="2000" b="1" dirty="0"/>
              <a:t>/ANNEE</a:t>
            </a:r>
            <a:endParaRPr lang="en-US" sz="2000" b="1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CE7EC71-C519-264F-B4C8-895F74A1CAF7}"/>
              </a:ext>
            </a:extLst>
          </p:cNvPr>
          <p:cNvSpPr txBox="1"/>
          <p:nvPr/>
        </p:nvSpPr>
        <p:spPr>
          <a:xfrm>
            <a:off x="1792958" y="1778140"/>
            <a:ext cx="3413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Après avis du comité de suivi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8" name="Flèche vers le bas 37">
            <a:extLst>
              <a:ext uri="{FF2B5EF4-FFF2-40B4-BE49-F238E27FC236}">
                <a16:creationId xmlns:a16="http://schemas.microsoft.com/office/drawing/2014/main" id="{5DDEC709-BC17-0E40-80BB-97DE42961896}"/>
              </a:ext>
            </a:extLst>
          </p:cNvPr>
          <p:cNvSpPr/>
          <p:nvPr/>
        </p:nvSpPr>
        <p:spPr>
          <a:xfrm>
            <a:off x="2934640" y="2321814"/>
            <a:ext cx="223659" cy="343840"/>
          </a:xfrm>
          <a:prstGeom prst="downArrow">
            <a:avLst>
              <a:gd name="adj1" fmla="val 82152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D14CEC9-25AF-6F4F-BFE0-CAFCAE0E638C}"/>
              </a:ext>
            </a:extLst>
          </p:cNvPr>
          <p:cNvSpPr txBox="1"/>
          <p:nvPr/>
        </p:nvSpPr>
        <p:spPr>
          <a:xfrm>
            <a:off x="9440883" y="14844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396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1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30020"/>
      </a:accent1>
      <a:accent2>
        <a:srgbClr val="D414AC"/>
      </a:accent2>
      <a:accent3>
        <a:srgbClr val="036DBB"/>
      </a:accent3>
      <a:accent4>
        <a:srgbClr val="90CF40"/>
      </a:accent4>
      <a:accent5>
        <a:srgbClr val="F75C19"/>
      </a:accent5>
      <a:accent6>
        <a:srgbClr val="662B95"/>
      </a:accent6>
      <a:hlink>
        <a:srgbClr val="0070C0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A2D5F274-D92A-491B-8E29-602251564770}" vid="{698DC597-463E-4ED1-B00A-BBF62754CD5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1588</TotalTime>
  <Words>1387</Words>
  <Application>Microsoft Macintosh PowerPoint</Application>
  <PresentationFormat>Grand écran</PresentationFormat>
  <Paragraphs>176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17</vt:i4>
      </vt:variant>
    </vt:vector>
  </HeadingPairs>
  <TitlesOfParts>
    <vt:vector size="30" baseType="lpstr">
      <vt:lpstr>Arial</vt:lpstr>
      <vt:lpstr>Calibri</vt:lpstr>
      <vt:lpstr>Calibri Light</vt:lpstr>
      <vt:lpstr>Helvetica Light</vt:lpstr>
      <vt:lpstr>Symbol</vt:lpstr>
      <vt:lpstr>Webdings</vt:lpstr>
      <vt:lpstr>Wingdings</vt:lpstr>
      <vt:lpstr>Thème1</vt:lpstr>
      <vt:lpstr>Thème Office</vt:lpstr>
      <vt:lpstr>1_Thème Office</vt:lpstr>
      <vt:lpstr>2_Thème Office</vt:lpstr>
      <vt:lpstr>3_Thème Office</vt:lpstr>
      <vt:lpstr>4_Thème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SEMINAIRE TRANSVERSAL DE L’ED 139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Berangere Pate</dc:creator>
  <cp:lastModifiedBy>Chekroun Peggy</cp:lastModifiedBy>
  <cp:revision>133</cp:revision>
  <cp:lastPrinted>2020-01-16T09:42:43Z</cp:lastPrinted>
  <dcterms:created xsi:type="dcterms:W3CDTF">2017-12-07T07:47:42Z</dcterms:created>
  <dcterms:modified xsi:type="dcterms:W3CDTF">2023-12-15T11:11:15Z</dcterms:modified>
</cp:coreProperties>
</file>