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95" r:id="rId3"/>
    <p:sldId id="296" r:id="rId4"/>
    <p:sldId id="291" r:id="rId5"/>
    <p:sldId id="299" r:id="rId6"/>
    <p:sldId id="290" r:id="rId7"/>
    <p:sldId id="300" r:id="rId8"/>
    <p:sldId id="289" r:id="rId9"/>
    <p:sldId id="298" r:id="rId10"/>
    <p:sldId id="303" r:id="rId11"/>
    <p:sldId id="274" r:id="rId12"/>
    <p:sldId id="302" r:id="rId13"/>
    <p:sldId id="304" r:id="rId14"/>
    <p:sldId id="308" r:id="rId15"/>
    <p:sldId id="305" r:id="rId16"/>
    <p:sldId id="306" r:id="rId17"/>
    <p:sldId id="309" r:id="rId18"/>
    <p:sldId id="277" r:id="rId19"/>
    <p:sldId id="285" r:id="rId20"/>
    <p:sldId id="286" r:id="rId21"/>
    <p:sldId id="294" r:id="rId22"/>
    <p:sldId id="293" r:id="rId23"/>
    <p:sldId id="283" r:id="rId24"/>
  </p:sldIdLst>
  <p:sldSz cx="13004800" cy="9753600"/>
  <p:notesSz cx="6858000" cy="9144000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9AA"/>
    <a:srgbClr val="619428"/>
    <a:srgbClr val="52805D"/>
    <a:srgbClr val="CC6600"/>
    <a:srgbClr val="EE7012"/>
    <a:srgbClr val="78A883"/>
    <a:srgbClr val="B91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1"/>
  </p:normalViewPr>
  <p:slideViewPr>
    <p:cSldViewPr snapToGrid="0" snapToObjects="1">
      <p:cViewPr varScale="1">
        <p:scale>
          <a:sx n="76" d="100"/>
          <a:sy n="76" d="100"/>
        </p:scale>
        <p:origin x="1488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9755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489B-B919-44AD-8E88-34F7E8BDBB2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3FC4-C771-4552-8489-A213ED22D8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4FF1-97F9-4DCE-9C3C-3C1EF911082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E6AF-9E45-40FE-8EA9-1D00FE3BF72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1821-08E6-4B37-85D5-305361E3373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E52-88AC-4441-852B-34F7318A2CF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662-B5B2-4BB0-8D7A-6E089F36D0C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FE60-A609-45C0-BDA4-225D5CC7367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928-183E-4C0C-8191-FD5AA8CC7C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332-B2D3-406F-9488-AC49C18BF9A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9AD-9807-4DF4-824F-273D2EAD04A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D2B-BA68-4EF1-BC08-E8BD1851D80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niveau 1</a:t>
            </a:r>
          </a:p>
          <a:p>
            <a:pPr lvl="1"/>
            <a:r>
              <a:rPr lang="fr-FR" smtClean="0">
                <a:sym typeface="Helvetica Light"/>
              </a:rPr>
              <a:t>Texte niveau 2</a:t>
            </a:r>
          </a:p>
          <a:p>
            <a:pPr lvl="2"/>
            <a:r>
              <a:rPr lang="fr-FR" smtClean="0">
                <a:sym typeface="Helvetica Light"/>
              </a:rPr>
              <a:t>Texte niveau 3</a:t>
            </a:r>
          </a:p>
          <a:p>
            <a:pPr lvl="3"/>
            <a:r>
              <a:rPr lang="fr-FR" smtClean="0">
                <a:sym typeface="Helvetica Light"/>
              </a:rPr>
              <a:t>Texte niveau 4</a:t>
            </a:r>
          </a:p>
          <a:p>
            <a:pPr lvl="4"/>
            <a:r>
              <a:rPr lang="fr-FR" smtClean="0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2708F-736A-4DA9-A3EE-02772FF94A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iondoctorale@liste.parisnanterre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013" y="-4763"/>
            <a:ext cx="10745787" cy="716756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42863" y="-4763"/>
            <a:ext cx="13090526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536709" y="4673223"/>
            <a:ext cx="5759450" cy="5950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/>
            <a:r>
              <a:rPr lang="fr-FR" sz="3200" dirty="0" smtClean="0">
                <a:solidFill>
                  <a:srgbClr val="FFFFFF"/>
                </a:solidFill>
                <a:sym typeface="Averta"/>
              </a:rPr>
              <a:t>FORMATIONS DOCTORALES</a:t>
            </a:r>
            <a:endParaRPr lang="fr-FR" sz="3200" dirty="0">
              <a:solidFill>
                <a:srgbClr val="FFFFFF"/>
              </a:solidFill>
              <a:sym typeface="Averta"/>
            </a:endParaRP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781050" y="6645275"/>
            <a:ext cx="5759450" cy="649288"/>
            <a:chOff x="0" y="0"/>
            <a:chExt cx="5759947" cy="650419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93219"/>
              <a:ext cx="5759948" cy="4572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2200" dirty="0" smtClean="0">
                  <a:solidFill>
                    <a:srgbClr val="FFFFFF"/>
                  </a:solidFill>
                  <a:sym typeface="Averta-Semibold"/>
                </a:rPr>
                <a:t>Rentrée 2023-2024</a:t>
              </a:r>
              <a:endParaRPr lang="fr-FR" sz="2200" dirty="0">
                <a:solidFill>
                  <a:srgbClr val="FFFFFF"/>
                </a:solidFill>
                <a:sym typeface="Averta-Semibold"/>
              </a:endParaRP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139113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pSp>
        <p:nvGrpSpPr>
          <p:cNvPr id="16389" name="Group 170"/>
          <p:cNvGrpSpPr>
            <a:grpSpLocks/>
          </p:cNvGrpSpPr>
          <p:nvPr/>
        </p:nvGrpSpPr>
        <p:grpSpPr bwMode="auto">
          <a:xfrm>
            <a:off x="847182" y="3044445"/>
            <a:ext cx="549275" cy="549275"/>
            <a:chOff x="0" y="0"/>
            <a:chExt cx="549208" cy="549208"/>
          </a:xfrm>
        </p:grpSpPr>
        <p:sp>
          <p:nvSpPr>
            <p:cNvPr id="16395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6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1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629354"/>
            <a:ext cx="1252411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Gestion du projet doctoral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(méthodologie, gestion du temps, etc.)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2330586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1187269" y="794947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69" y="2209212"/>
            <a:ext cx="9096376" cy="2152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3" y="4361862"/>
            <a:ext cx="8877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4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1187269" y="794947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831970"/>
            <a:ext cx="10246108" cy="67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4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grpSp>
        <p:nvGrpSpPr>
          <p:cNvPr id="16391" name="Group 174"/>
          <p:cNvGrpSpPr>
            <a:grpSpLocks/>
          </p:cNvGrpSpPr>
          <p:nvPr/>
        </p:nvGrpSpPr>
        <p:grpSpPr bwMode="auto">
          <a:xfrm>
            <a:off x="847182" y="3947190"/>
            <a:ext cx="549275" cy="549275"/>
            <a:chOff x="0" y="0"/>
            <a:chExt cx="549208" cy="549208"/>
          </a:xfrm>
          <a:solidFill>
            <a:srgbClr val="FF6699"/>
          </a:solidFill>
        </p:grpSpPr>
        <p:sp>
          <p:nvSpPr>
            <p:cNvPr id="16393" name="Shape 172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4" name="Shape 173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2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4872" y="3524201"/>
            <a:ext cx="1165370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Penser sa poursuite de carrière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(Projet professionnel &amp; outils de recherche d’emploi ; se préparer à la variété des carrières des docteurs)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1248497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8" y="1630368"/>
            <a:ext cx="10326128" cy="76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0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4" name="Shape 168"/>
          <p:cNvSpPr>
            <a:spLocks noChangeArrowheads="1"/>
          </p:cNvSpPr>
          <p:nvPr/>
        </p:nvSpPr>
        <p:spPr bwMode="auto">
          <a:xfrm>
            <a:off x="868363" y="5179216"/>
            <a:ext cx="549276" cy="549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3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3201" y="4740451"/>
            <a:ext cx="1156602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Outils pour la Recherche &amp; l’Enseignement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(accéder à la recherche académique, se positionner comme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enseignant.e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,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etc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2077990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7" y="2063304"/>
            <a:ext cx="11095738" cy="59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7" name="Shape 168"/>
          <p:cNvSpPr>
            <a:spLocks noChangeArrowheads="1"/>
          </p:cNvSpPr>
          <p:nvPr/>
        </p:nvSpPr>
        <p:spPr bwMode="auto">
          <a:xfrm>
            <a:off x="849925" y="6569212"/>
            <a:ext cx="549276" cy="549276"/>
          </a:xfrm>
          <a:prstGeom prst="rect">
            <a:avLst/>
          </a:prstGeom>
          <a:solidFill>
            <a:schemeClr val="accent3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96458" y="6094972"/>
            <a:ext cx="1158716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Développement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des compétences personnelles &amp; interpersonnelles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(Mieux se connaître, prise de parole en public, gestion du stress, etc.)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147123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7" y="2390852"/>
            <a:ext cx="10661498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35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5299AA"/>
                </a:solidFill>
                <a:sym typeface="Averta"/>
              </a:rPr>
              <a:t>FORMATIONS SCIENTIFIQUES (UE2) - (12 crédits)</a:t>
            </a:r>
            <a:endParaRPr lang="fr-FR" sz="2800" b="1" dirty="0">
              <a:solidFill>
                <a:srgbClr val="5299A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endParaRPr lang="fr-FR" sz="2800" b="1" dirty="0">
              <a:solidFill>
                <a:srgbClr val="5299AA"/>
              </a:solidFill>
              <a:sym typeface="Averta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337562" y="1730940"/>
            <a:ext cx="1254549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800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Les grands champs thématiques des formations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scientifiques  </a:t>
            </a:r>
            <a:r>
              <a:rPr lang="fr-FR" sz="2800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758" y="1678688"/>
            <a:ext cx="12003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EC2 : Séminaires transversaux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des ED,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2800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pouvant s’appliquer à de nombreux domaines de recherche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(Formations strictement proposées par les ED)</a:t>
            </a:r>
          </a:p>
          <a:p>
            <a:pPr lvl="0"/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EC3 : Séminaires disciplinaires/Formations scientifiques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s’adressant </a:t>
            </a:r>
            <a:r>
              <a:rPr lang="fr-FR" sz="2800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à un public expert visant à développer des compétences spécifiques en lien avec des sujets de recherche bien précis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(séminaires proposés par le URE</a:t>
            </a:r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2" name="Shape 168"/>
          <p:cNvSpPr>
            <a:spLocks noChangeArrowheads="1"/>
          </p:cNvSpPr>
          <p:nvPr/>
        </p:nvSpPr>
        <p:spPr bwMode="auto">
          <a:xfrm>
            <a:off x="286760" y="270205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5" name="Shape 168"/>
          <p:cNvSpPr>
            <a:spLocks noChangeArrowheads="1"/>
          </p:cNvSpPr>
          <p:nvPr/>
        </p:nvSpPr>
        <p:spPr bwMode="auto">
          <a:xfrm>
            <a:off x="286760" y="4433239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25189" y="6362849"/>
            <a:ext cx="7751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</a:t>
            </a:r>
            <a:r>
              <a:rPr lang="fr-FR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mises en place au sein des ED et de </a:t>
            </a:r>
            <a:r>
              <a:rPr lang="fr-FR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UR</a:t>
            </a:r>
            <a:endParaRPr lang="fr-FR" sz="2800" b="1" kern="0" dirty="0">
              <a:solidFill>
                <a:srgbClr val="FF0000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9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397" y="1809968"/>
            <a:ext cx="1200331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Chaque </a:t>
            </a:r>
            <a:r>
              <a:rPr lang="fr-FR" sz="2400" kern="0" dirty="0" err="1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doctorant.e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 doit valider, au cours des trois premières années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un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total de </a:t>
            </a:r>
            <a:r>
              <a:rPr lang="fr-FR" sz="2400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180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selon la répartition de la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nouvelle maquette LMD 4 – Doctorat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150 crédits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 pour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Thèse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10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 transversale (UE1)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obtenus par la présence à des formations mutualisés entre toutes les écoles doctorales, dont :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Langues &amp; communication </a:t>
            </a:r>
            <a:r>
              <a:rPr lang="fr-FR" sz="2400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(24h)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crédits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4 formations à choisir dans le catalogue de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formations professionnelles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(variable selon formations choisies)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8 crédits</a:t>
            </a:r>
          </a:p>
          <a:p>
            <a:pPr lvl="5">
              <a:defRPr/>
            </a:pPr>
            <a:endParaRPr lang="fr-FR" sz="2400" kern="0" dirty="0">
              <a:solidFill>
                <a:srgbClr val="FF0000"/>
              </a:solidFill>
              <a:latin typeface="Averta-Regular"/>
              <a:ea typeface="Arial" charset="0"/>
              <a:cs typeface="Averta-Regular"/>
            </a:endParaRPr>
          </a:p>
          <a:p>
            <a:pPr lvl="5">
              <a:defRPr/>
            </a:pP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	</a:t>
            </a:r>
          </a:p>
          <a:p>
            <a:pPr lvl="3" indent="0"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12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 scientifique (UE2)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(séminaires, formations, etc.)</a:t>
            </a:r>
          </a:p>
          <a:p>
            <a:pPr lvl="3" indent="0"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Ethique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de la recherche &amp; intégrité scientifique </a:t>
            </a:r>
            <a:r>
              <a:rPr lang="fr-FR" sz="2400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(8h : 1 CM de 2h + 1 TD de 6h)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crédits (Obligatoire)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Séminaires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transversaux des ED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(24h)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4 crédits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EC3 : Séminaires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disciplinaires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(30h)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6 crédits</a:t>
            </a:r>
          </a:p>
          <a:p>
            <a:pPr marL="342900" lvl="3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344561" y="302850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350214" y="3773758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2" name="Shape 168"/>
          <p:cNvSpPr>
            <a:spLocks noChangeArrowheads="1"/>
          </p:cNvSpPr>
          <p:nvPr/>
        </p:nvSpPr>
        <p:spPr bwMode="auto">
          <a:xfrm>
            <a:off x="342214" y="6673510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29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5299AA"/>
                </a:solidFill>
                <a:sym typeface="Averta"/>
              </a:rPr>
              <a:t>FORMATIONS ETHIQUE DE LA RECHERCHE</a:t>
            </a: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5793" y="1556520"/>
            <a:ext cx="12083143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Chaque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doctorant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doit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au cours de ses 3 premières années de doctorat, suivre une formation à l’éthique de la Recherche (minimum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8h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 CM de 2h 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6h de TD (ou 2 TD 3h portant sur 2 thématiques différentes)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algn="ctr"/>
            <a:r>
              <a:rPr lang="fr-FR" sz="2800" b="1" i="1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L’arrêté ministériel du 25 mai 2016 rend obligatoire, par son article 3, le suivi, au cours du Doctorat, d’une « formation à l’éthique de la recherche et à l’intégrité scientifique ».</a:t>
            </a: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253756" y="2133816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7421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TABLEAU DES EQUIVALENCES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35057"/>
              </p:ext>
            </p:extLst>
          </p:nvPr>
        </p:nvGraphicFramePr>
        <p:xfrm>
          <a:off x="1671954" y="1630368"/>
          <a:ext cx="9849485" cy="75542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9314">
                  <a:extLst>
                    <a:ext uri="{9D8B030D-6E8A-4147-A177-3AD203B41FA5}">
                      <a16:colId xmlns:a16="http://schemas.microsoft.com/office/drawing/2014/main" val="3778294847"/>
                    </a:ext>
                  </a:extLst>
                </a:gridCol>
                <a:gridCol w="5090171">
                  <a:extLst>
                    <a:ext uri="{9D8B030D-6E8A-4147-A177-3AD203B41FA5}">
                      <a16:colId xmlns:a16="http://schemas.microsoft.com/office/drawing/2014/main" val="1042072012"/>
                    </a:ext>
                  </a:extLst>
                </a:gridCol>
              </a:tblGrid>
              <a:tr h="839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Activités et situations particulières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Équivalence en crédits de formation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6063335"/>
                  </a:ext>
                </a:extLst>
              </a:tr>
              <a:tr h="91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 ans d’activité professionnelle à plein temps (contrat de travail, CIFRE ou situation équivalente)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 crédits de </a:t>
                      </a:r>
                      <a:r>
                        <a:rPr lang="fr-FR" sz="1400" dirty="0" smtClean="0">
                          <a:effectLst/>
                        </a:rPr>
                        <a:t>l’UE1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4602912"/>
                  </a:ext>
                </a:extLst>
              </a:tr>
              <a:tr h="762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Autre activité professionnelle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 à 8 crédits de l’EC2 de l’UE1 (évaluation par le directeur/la directrice de l’école doctorale)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7251784"/>
                  </a:ext>
                </a:extLst>
              </a:tr>
              <a:tr h="21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Doctorant assurant une charge d'enseignement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à 16 h : 0,5 crédit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&gt;16 à 32 h : 1 crédit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 32 à 48 h : 1,5 crédits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 48 à 64 h : 2 crédits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Au maximum : 2 crédits de l’EC2 de l’UE1 par année universitaire d’enseignement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1774486"/>
                  </a:ext>
                </a:extLst>
              </a:tr>
              <a:tr h="90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Résidence habituelle à l’étranger pendant les trois premières années de la thèse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 crédits de l’EC2 de </a:t>
                      </a:r>
                      <a:r>
                        <a:rPr lang="fr-FR" sz="1400" dirty="0" smtClean="0">
                          <a:effectLst/>
                        </a:rPr>
                        <a:t>l’UE1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6268402"/>
                  </a:ext>
                </a:extLst>
              </a:tr>
              <a:tr h="20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Séjour scientifique à l'étranger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(cotutelles comprises)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 crédits par semestre – 2 semestres au maximum pendant la durée du doctorat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semestre = 2 crédits de l’EC2 ou de l’EC3 de l’UE2  et  2 crédits de l’EC2 de </a:t>
                      </a:r>
                      <a:r>
                        <a:rPr lang="fr-FR" sz="1400" dirty="0" smtClean="0">
                          <a:effectLst/>
                        </a:rPr>
                        <a:t>l’UE1 + EC1</a:t>
                      </a:r>
                      <a:r>
                        <a:rPr lang="fr-FR" sz="1400" baseline="0" dirty="0" smtClean="0">
                          <a:effectLst/>
                        </a:rPr>
                        <a:t> de l’UE1 (si pays non francophone &amp; en dehors du pays d’origine du doctorant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an = 4 crédits de l’EC2 ou de l’EC3 de l’UE2 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et 4 crédits de l’EC2 de l’UE1 </a:t>
                      </a:r>
                      <a:r>
                        <a:rPr lang="fr-FR" sz="1400" dirty="0" smtClean="0">
                          <a:effectLst/>
                        </a:rPr>
                        <a:t>+ EC1</a:t>
                      </a:r>
                      <a:r>
                        <a:rPr lang="fr-FR" sz="1400" baseline="0" dirty="0" smtClean="0">
                          <a:effectLst/>
                        </a:rPr>
                        <a:t> de l’UE1 (si pays non francophone &amp; en dehors du pays d’origine du doctorant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689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17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INFORMATIONS PRATIQUES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-454763" y="5879697"/>
            <a:ext cx="138096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kern="0" dirty="0" smtClean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Retrouver toutes les informations concernant les formations doctorales à l’adresse suivante 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r-FR" altLang="fr-FR" sz="2400" kern="0" dirty="0" smtClean="0">
              <a:solidFill>
                <a:srgbClr val="53585F"/>
              </a:solidFill>
              <a:ea typeface="Arial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b="1" kern="0" dirty="0" smtClean="0">
                <a:solidFill>
                  <a:srgbClr val="FF0000"/>
                </a:solidFill>
                <a:ea typeface="Arial" charset="0"/>
                <a:cs typeface="Calibri" panose="020F0502020204030204" pitchFamily="34" charset="0"/>
              </a:rPr>
              <a:t>https</a:t>
            </a:r>
            <a:r>
              <a:rPr lang="fr-FR" altLang="fr-FR" sz="2400" b="1" kern="0" dirty="0">
                <a:solidFill>
                  <a:srgbClr val="FF0000"/>
                </a:solidFill>
                <a:ea typeface="Arial" charset="0"/>
                <a:cs typeface="Calibri" panose="020F0502020204030204" pitchFamily="34" charset="0"/>
              </a:rPr>
              <a:t>://formationdoctorale.parisnanterre.fr/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7096" y="1949484"/>
            <a:ext cx="1081604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La gestion des crédits de formation se fait directement sur la plateforme ADUM =&gt;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Espace personnel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rubrique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puis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hors catalogue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(joindre systématiquement les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attestations de participation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)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1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Pour les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du catalogue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les crédits sont attribués automatiquement sur votre profil </a:t>
            </a:r>
            <a:r>
              <a:rPr lang="fr-FR" sz="2800" kern="0" dirty="0" err="1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Adum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après avoir complété le questionnaire de satisfaction reçu après votre participation.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376304" y="2088100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1" name="Shape 168"/>
          <p:cNvSpPr>
            <a:spLocks noChangeArrowheads="1"/>
          </p:cNvSpPr>
          <p:nvPr/>
        </p:nvSpPr>
        <p:spPr bwMode="auto">
          <a:xfrm>
            <a:off x="411614" y="3821106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04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65187" y="776288"/>
            <a:ext cx="12268921" cy="103874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CONTACT</a:t>
            </a:r>
            <a:endParaRPr lang="fr-FR" sz="4000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82" name="Shape 182"/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700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1122362" y="2475128"/>
            <a:ext cx="549275" cy="549275"/>
            <a:chOff x="0" y="0"/>
            <a:chExt cx="549208" cy="549208"/>
          </a:xfrm>
        </p:grpSpPr>
        <p:sp>
          <p:nvSpPr>
            <p:cNvPr id="9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300" dirty="0">
                <a:solidFill>
                  <a:srgbClr val="FFFFFF"/>
                </a:solidFill>
                <a:sym typeface="Averta-Semibold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875631" y="2752127"/>
            <a:ext cx="840773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Marina FOURNIER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Chargée des formations doctorales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Direction de la recherche et des études doctorales (DRED)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Bâtiment René </a:t>
            </a:r>
            <a:r>
              <a:rPr lang="fr-FR" sz="2400" kern="0" dirty="0" err="1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Rémond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bureau A313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Tél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: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01.40.97.57.67</a:t>
            </a: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hlinkClick r:id="rId3"/>
              </a:rPr>
              <a:t>formationdoctorale@liste.parisnanterre.fr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6567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397" y="3350233"/>
            <a:ext cx="12003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0"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8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p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roduction et diffusion scientifique (UE3) </a:t>
            </a:r>
            <a:r>
              <a:rPr lang="fr-FR" sz="2400" b="1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(liste aux choix)</a:t>
            </a:r>
          </a:p>
          <a:p>
            <a:pPr lvl="3" indent="0" fontAlgn="auto">
              <a:spcAft>
                <a:spcPts val="0"/>
              </a:spcAft>
              <a:defRPr/>
            </a:pPr>
            <a:endParaRPr lang="fr-FR" sz="2400" b="1" i="1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Une publication, un chapitre d’ouvrage 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4 crédits</a:t>
            </a: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Une participation active à une manifestation scientifique 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crédits</a:t>
            </a: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EC3 : Une participation à l’organisation d’une manifestation scientifique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2 crédits</a:t>
            </a:r>
          </a:p>
          <a:p>
            <a:pPr lvl="6">
              <a:defRPr/>
            </a:pPr>
            <a:r>
              <a:rPr lang="fr-FR" sz="2400" b="1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</a:t>
            </a:r>
            <a:r>
              <a:rPr lang="fr-FR" sz="2400" b="1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	</a:t>
            </a:r>
            <a:endParaRPr lang="fr-FR" sz="2400" i="1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344561" y="345526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819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51" y="1762432"/>
            <a:ext cx="11034442" cy="64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FORMATIONS TRANSVERSALES (10 CREDITS)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592584"/>
            <a:ext cx="7161804" cy="83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1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CATALOGUE LANGUE &amp; COMMUNICATION (30h)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42" y="1630368"/>
            <a:ext cx="4734562" cy="67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9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CATALOGUE LANGUE &amp; COMMUNICATION (30h)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45" y="2014997"/>
            <a:ext cx="9438555" cy="70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1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203328"/>
            <a:ext cx="5903412" cy="83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7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pSp>
        <p:nvGrpSpPr>
          <p:cNvPr id="16389" name="Group 170"/>
          <p:cNvGrpSpPr>
            <a:grpSpLocks/>
          </p:cNvGrpSpPr>
          <p:nvPr/>
        </p:nvGrpSpPr>
        <p:grpSpPr bwMode="auto">
          <a:xfrm>
            <a:off x="847182" y="3044445"/>
            <a:ext cx="549275" cy="549275"/>
            <a:chOff x="0" y="0"/>
            <a:chExt cx="549208" cy="549208"/>
          </a:xfrm>
        </p:grpSpPr>
        <p:sp>
          <p:nvSpPr>
            <p:cNvPr id="16395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6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1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grpSp>
        <p:nvGrpSpPr>
          <p:cNvPr id="16391" name="Group 174"/>
          <p:cNvGrpSpPr>
            <a:grpSpLocks/>
          </p:cNvGrpSpPr>
          <p:nvPr/>
        </p:nvGrpSpPr>
        <p:grpSpPr bwMode="auto">
          <a:xfrm>
            <a:off x="847182" y="3947190"/>
            <a:ext cx="549275" cy="549275"/>
            <a:chOff x="0" y="0"/>
            <a:chExt cx="549208" cy="549208"/>
          </a:xfrm>
          <a:solidFill>
            <a:srgbClr val="FF6699"/>
          </a:solidFill>
        </p:grpSpPr>
        <p:sp>
          <p:nvSpPr>
            <p:cNvPr id="16393" name="Shape 172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4" name="Shape 173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2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4" name="Shape 168"/>
          <p:cNvSpPr>
            <a:spLocks noChangeArrowheads="1"/>
          </p:cNvSpPr>
          <p:nvPr/>
        </p:nvSpPr>
        <p:spPr bwMode="auto">
          <a:xfrm>
            <a:off x="868363" y="5179216"/>
            <a:ext cx="549276" cy="549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3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7" name="Shape 168"/>
          <p:cNvSpPr>
            <a:spLocks noChangeArrowheads="1"/>
          </p:cNvSpPr>
          <p:nvPr/>
        </p:nvSpPr>
        <p:spPr bwMode="auto">
          <a:xfrm>
            <a:off x="849925" y="6569212"/>
            <a:ext cx="549276" cy="549276"/>
          </a:xfrm>
          <a:prstGeom prst="rect">
            <a:avLst/>
          </a:prstGeom>
          <a:solidFill>
            <a:schemeClr val="accent3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629354"/>
            <a:ext cx="1252411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Gestion du projet doctoral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(méthodologie, gestion du temps, etc.)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74872" y="3524201"/>
            <a:ext cx="1165370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Penser sa poursuite de carrière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(Projet professionnel &amp; outils de recherche d’emploi ; se préparer à la variété des carrières des docteurs)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93201" y="4740451"/>
            <a:ext cx="1156602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Outils pour la Recherche &amp; l’Enseignement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(accéder à la recherche académique, se positionner comme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enseignant.e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,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etc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96458" y="6094972"/>
            <a:ext cx="1158716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Développement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des compétences personnelles &amp; interpersonnelles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(Mieux se connaître, prise de parole en public, gestion du stress, etc.)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3631269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1038</Words>
  <Application>Microsoft Office PowerPoint</Application>
  <PresentationFormat>Personnalisé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Averta</vt:lpstr>
      <vt:lpstr>Averta-Regular</vt:lpstr>
      <vt:lpstr>Averta-Semibold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Fournier</dc:creator>
  <cp:lastModifiedBy>Fournier Marina</cp:lastModifiedBy>
  <cp:revision>96</cp:revision>
  <cp:lastPrinted>2017-01-23T15:11:16Z</cp:lastPrinted>
  <dcterms:modified xsi:type="dcterms:W3CDTF">2023-12-13T15:21:54Z</dcterms:modified>
</cp:coreProperties>
</file>