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95" r:id="rId3"/>
    <p:sldId id="296" r:id="rId4"/>
    <p:sldId id="291" r:id="rId5"/>
    <p:sldId id="299" r:id="rId6"/>
    <p:sldId id="290" r:id="rId7"/>
    <p:sldId id="300" r:id="rId8"/>
    <p:sldId id="289" r:id="rId9"/>
    <p:sldId id="298" r:id="rId10"/>
    <p:sldId id="303" r:id="rId11"/>
    <p:sldId id="274" r:id="rId12"/>
    <p:sldId id="302" r:id="rId13"/>
    <p:sldId id="304" r:id="rId14"/>
    <p:sldId id="308" r:id="rId15"/>
    <p:sldId id="305" r:id="rId16"/>
    <p:sldId id="306" r:id="rId17"/>
    <p:sldId id="309" r:id="rId18"/>
    <p:sldId id="277" r:id="rId19"/>
    <p:sldId id="285" r:id="rId20"/>
    <p:sldId id="286" r:id="rId21"/>
    <p:sldId id="294" r:id="rId22"/>
    <p:sldId id="293" r:id="rId23"/>
    <p:sldId id="283" r:id="rId24"/>
  </p:sldIdLst>
  <p:sldSz cx="13004800" cy="9753600"/>
  <p:notesSz cx="6858000" cy="9144000"/>
  <p:defaultTextStyle>
    <a:defPPr>
      <a:defRPr lang="fr-FR"/>
    </a:defPPr>
    <a:lvl1pPr algn="l" defTabSz="584200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1pPr>
    <a:lvl2pPr indent="228600" algn="l" defTabSz="584200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2pPr>
    <a:lvl3pPr indent="457200" algn="l" defTabSz="584200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3pPr>
    <a:lvl4pPr indent="685800" algn="l" defTabSz="584200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4pPr>
    <a:lvl5pPr indent="914400" algn="l" defTabSz="584200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5pPr>
    <a:lvl6pPr marL="2286000" algn="l" defTabSz="914400" rtl="0" eaLnBrk="1" latinLnBrk="0" hangingPunct="1"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6pPr>
    <a:lvl7pPr marL="2743200" algn="l" defTabSz="914400" rtl="0" eaLnBrk="1" latinLnBrk="0" hangingPunct="1"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7pPr>
    <a:lvl8pPr marL="3200400" algn="l" defTabSz="914400" rtl="0" eaLnBrk="1" latinLnBrk="0" hangingPunct="1"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8pPr>
    <a:lvl9pPr marL="3657600" algn="l" defTabSz="914400" rtl="0" eaLnBrk="1" latinLnBrk="0" hangingPunct="1">
      <a:defRPr sz="3600" kern="1200">
        <a:solidFill>
          <a:srgbClr val="000000"/>
        </a:solidFill>
        <a:latin typeface="Arial" charset="0"/>
        <a:ea typeface="Helvetica Light"/>
        <a:cs typeface="Arial" charset="0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99AA"/>
    <a:srgbClr val="619428"/>
    <a:srgbClr val="52805D"/>
    <a:srgbClr val="CC6600"/>
    <a:srgbClr val="EE7012"/>
    <a:srgbClr val="78A883"/>
    <a:srgbClr val="B91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11"/>
  </p:normalViewPr>
  <p:slideViewPr>
    <p:cSldViewPr snapToGrid="0" snapToObjects="1">
      <p:cViewPr varScale="1">
        <p:scale>
          <a:sx n="76" d="100"/>
          <a:sy n="76" d="100"/>
        </p:scale>
        <p:origin x="1488" y="6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116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14339" name="Shape 117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smtClean="0"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59755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D489B-B919-44AD-8E88-34F7E8BDBB23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Shape 23"/>
          <p:cNvSpPr>
            <a:spLocks noGrp="1"/>
          </p:cNvSpPr>
          <p:nvPr>
            <p:ph type="sldNum" sz="quarter" idx="14"/>
          </p:nvPr>
        </p:nvSpPr>
        <p:spPr>
          <a:xfrm>
            <a:off x="6311900" y="9245600"/>
            <a:ext cx="3683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01821-08E6-4B37-85D5-305361E3373A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97E52-88AC-4441-852B-34F7318A2CF1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5E662-B5B2-4BB0-8D7A-6E089F36D0C0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0FE60-A609-45C0-BDA4-225D5CC73671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6C928-183E-4C0C-8191-FD5AA8CC7CB2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AA332-B2D3-406F-9488-AC49C18BF9A5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F99AD-9807-4DF4-824F-273D2EAD04A4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5" name="Shape 4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D5D2B-BA68-4EF1-BC08-E8BD1851D807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-Gilles Allain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 Saisissez une citation ici. » 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93FC4-C771-4552-8489-A213ED22D8C1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 lvl="0"/>
            <a:endParaRPr noProof="0">
              <a:sym typeface="Helvetica Light"/>
            </a:endParaRPr>
          </a:p>
        </p:txBody>
      </p:sp>
      <p:sp>
        <p:nvSpPr>
          <p:cNvPr id="3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B4FF1-97F9-4DCE-9C3C-3C1EF9110826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9E6AF-9E45-40FE-8EA9-1D00FE3BF727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952500" y="444500"/>
            <a:ext cx="11099800" cy="21590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>
                <a:sym typeface="Helvetica Light"/>
              </a:rPr>
              <a:t>Texte du titre</a:t>
            </a: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952500" y="2603500"/>
            <a:ext cx="11099800" cy="62865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>
                <a:sym typeface="Helvetica Light"/>
              </a:rPr>
              <a:t>Texte niveau 1</a:t>
            </a:r>
          </a:p>
          <a:p>
            <a:pPr lvl="1"/>
            <a:r>
              <a:rPr lang="fr-FR" smtClean="0">
                <a:sym typeface="Helvetica Light"/>
              </a:rPr>
              <a:t>Texte niveau 2</a:t>
            </a:r>
          </a:p>
          <a:p>
            <a:pPr lvl="2"/>
            <a:r>
              <a:rPr lang="fr-FR" smtClean="0">
                <a:sym typeface="Helvetica Light"/>
              </a:rPr>
              <a:t>Texte niveau 3</a:t>
            </a:r>
          </a:p>
          <a:p>
            <a:pPr lvl="3"/>
            <a:r>
              <a:rPr lang="fr-FR" smtClean="0">
                <a:sym typeface="Helvetica Light"/>
              </a:rPr>
              <a:t>Texte niveau 4</a:t>
            </a:r>
          </a:p>
          <a:p>
            <a:pPr lvl="4"/>
            <a:r>
              <a:rPr lang="fr-FR" smtClean="0">
                <a:sym typeface="Helvetica Light"/>
              </a:rPr>
              <a:t>Texte niveau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900" y="9251950"/>
            <a:ext cx="368300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fontAlgn="auto" hangingPunct="0">
              <a:spcBef>
                <a:spcPts val="0"/>
              </a:spcBef>
              <a:spcAft>
                <a:spcPts val="0"/>
              </a:spcAft>
              <a:defRPr sz="1800" ker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222708F-736A-4DA9-A3EE-02772FF94AAE}" type="slidenum">
              <a:rPr/>
              <a:pPr>
                <a:defRPr/>
              </a:pPr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transition spd="med"/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0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1pPr>
      <a:lvl2pPr marL="8890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2pPr>
      <a:lvl3pPr marL="13335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3pPr>
      <a:lvl4pPr marL="17780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4pPr>
      <a:lvl5pPr marL="2222500" indent="-444500" algn="l" defTabSz="584200" rtl="0" eaLnBrk="0" fontAlgn="base" hangingPunct="0">
        <a:spcBef>
          <a:spcPts val="4200"/>
        </a:spcBef>
        <a:spcAft>
          <a:spcPct val="0"/>
        </a:spcAft>
        <a:buSzPct val="75000"/>
        <a:buChar char="•"/>
        <a:defRPr sz="3600">
          <a:solidFill>
            <a:srgbClr val="000000"/>
          </a:solidFill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formationdoctorale@liste.parisnanterre.f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3" name="Picture 13" descr="Photo univ retouche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9013" y="-4763"/>
            <a:ext cx="10745787" cy="7167563"/>
          </a:xfrm>
          <a:prstGeom prst="rect">
            <a:avLst/>
          </a:prstGeom>
          <a:noFill/>
        </p:spPr>
      </p:pic>
      <p:sp>
        <p:nvSpPr>
          <p:cNvPr id="15362" name="Shape 143"/>
          <p:cNvSpPr>
            <a:spLocks/>
          </p:cNvSpPr>
          <p:nvPr/>
        </p:nvSpPr>
        <p:spPr bwMode="auto">
          <a:xfrm>
            <a:off x="-82550" y="4486275"/>
            <a:ext cx="13944600" cy="5297488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5363" name="Shape 145"/>
          <p:cNvSpPr>
            <a:spLocks/>
          </p:cNvSpPr>
          <p:nvPr/>
        </p:nvSpPr>
        <p:spPr bwMode="auto">
          <a:xfrm>
            <a:off x="-42863" y="-4763"/>
            <a:ext cx="13090526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5364" name="Shape 136"/>
          <p:cNvSpPr>
            <a:spLocks noChangeArrowheads="1"/>
          </p:cNvSpPr>
          <p:nvPr/>
        </p:nvSpPr>
        <p:spPr bwMode="auto">
          <a:xfrm>
            <a:off x="536709" y="4673223"/>
            <a:ext cx="5759450" cy="59503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pPr hangingPunct="0"/>
            <a:r>
              <a:rPr lang="fr-FR" sz="3200" dirty="0" smtClean="0">
                <a:solidFill>
                  <a:srgbClr val="FFFFFF"/>
                </a:solidFill>
                <a:sym typeface="Averta"/>
              </a:rPr>
              <a:t>FORMATIONS DOCTORALES</a:t>
            </a:r>
            <a:endParaRPr lang="fr-FR" sz="3200" dirty="0">
              <a:solidFill>
                <a:srgbClr val="FFFFFF"/>
              </a:solidFill>
              <a:sym typeface="Averta"/>
            </a:endParaRPr>
          </a:p>
        </p:txBody>
      </p:sp>
      <p:grpSp>
        <p:nvGrpSpPr>
          <p:cNvPr id="15365" name="Group 139"/>
          <p:cNvGrpSpPr>
            <a:grpSpLocks/>
          </p:cNvGrpSpPr>
          <p:nvPr/>
        </p:nvGrpSpPr>
        <p:grpSpPr bwMode="auto">
          <a:xfrm>
            <a:off x="781050" y="6645275"/>
            <a:ext cx="5759450" cy="649288"/>
            <a:chOff x="0" y="0"/>
            <a:chExt cx="5759947" cy="650419"/>
          </a:xfrm>
        </p:grpSpPr>
        <p:sp>
          <p:nvSpPr>
            <p:cNvPr id="15367" name="Shape 137"/>
            <p:cNvSpPr>
              <a:spLocks noChangeArrowheads="1"/>
            </p:cNvSpPr>
            <p:nvPr/>
          </p:nvSpPr>
          <p:spPr bwMode="auto">
            <a:xfrm>
              <a:off x="0" y="193219"/>
              <a:ext cx="5759948" cy="457201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>
              <a:spAutoFit/>
            </a:bodyPr>
            <a:lstStyle/>
            <a:p>
              <a:pPr hangingPunct="0"/>
              <a:r>
                <a:rPr lang="fr-FR" sz="2200" dirty="0" smtClean="0">
                  <a:solidFill>
                    <a:srgbClr val="FFFFFF"/>
                  </a:solidFill>
                  <a:sym typeface="Averta-Semibold"/>
                </a:rPr>
                <a:t>Rentrée 2023-2024</a:t>
              </a:r>
              <a:endParaRPr lang="fr-FR" sz="2200" dirty="0">
                <a:solidFill>
                  <a:srgbClr val="FFFFFF"/>
                </a:solidFill>
                <a:sym typeface="Averta-Semibold"/>
              </a:endParaRPr>
            </a:p>
          </p:txBody>
        </p:sp>
        <p:sp>
          <p:nvSpPr>
            <p:cNvPr id="15368" name="Shape 138"/>
            <p:cNvSpPr>
              <a:spLocks noChangeArrowheads="1"/>
            </p:cNvSpPr>
            <p:nvPr/>
          </p:nvSpPr>
          <p:spPr bwMode="auto">
            <a:xfrm>
              <a:off x="65997" y="0"/>
              <a:ext cx="331193" cy="64691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hangingPunct="0"/>
              <a:endParaRPr lang="fr-FR" sz="2400">
                <a:solidFill>
                  <a:srgbClr val="FFFFFF"/>
                </a:solidFill>
                <a:latin typeface="Helvetica Light"/>
                <a:cs typeface="Helvetica Light"/>
              </a:endParaRPr>
            </a:p>
          </p:txBody>
        </p:sp>
      </p:grpSp>
      <p:pic>
        <p:nvPicPr>
          <p:cNvPr id="15366" name="Imag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9475" y="8139113"/>
            <a:ext cx="3052763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D8232A"/>
                </a:solidFill>
                <a:sym typeface="Averta"/>
              </a:rPr>
              <a:t>FORMATIONS DOCTORALES</a:t>
            </a:r>
            <a:endParaRPr lang="fr-FR" sz="2800" b="1" dirty="0">
              <a:solidFill>
                <a:srgbClr val="D8232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7397" y="1809968"/>
            <a:ext cx="12003314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Chaque </a:t>
            </a:r>
            <a:r>
              <a:rPr lang="fr-FR" sz="2400" kern="0" dirty="0" err="1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doctorant.e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 doit valider, au cours des trois premières années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, un 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total de </a:t>
            </a:r>
            <a:r>
              <a:rPr lang="fr-FR" sz="2400" kern="0" dirty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180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crédits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selon la répartition de la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nouvelle maquette LMD 4 – Doctorat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150 crédits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 pour la </a:t>
            </a: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Thèse</a:t>
            </a:r>
          </a:p>
          <a:p>
            <a:pPr fontAlgn="auto">
              <a:spcAft>
                <a:spcPts val="0"/>
              </a:spcAft>
              <a:defRPr/>
            </a:pPr>
            <a:endParaRPr lang="fr-FR" sz="2400" kern="0" dirty="0" smtClean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10 crédits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sont réservés à la </a:t>
            </a: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formation transversale (UE1)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obtenus par la présence à des formations mutualisés entre toutes les écoles doctorales, dont :</a:t>
            </a:r>
          </a:p>
          <a:p>
            <a:pPr fontAlgn="auto">
              <a:spcAft>
                <a:spcPts val="0"/>
              </a:spcAft>
              <a:defRPr/>
            </a:pPr>
            <a:endParaRPr lang="fr-FR" sz="2400" kern="0" dirty="0" smtClean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EC1 : Langues &amp; communication </a:t>
            </a:r>
            <a:r>
              <a:rPr lang="fr-FR" sz="2400" i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(24h)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–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2 crédits</a:t>
            </a: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EC2 : 4 formations à choisir dans le catalogue de </a:t>
            </a: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formations professionnelles </a:t>
            </a:r>
            <a:r>
              <a:rPr lang="fr-FR" sz="2400" i="1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(variable selon formations choisies)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–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8 crédits</a:t>
            </a:r>
          </a:p>
          <a:p>
            <a:pPr lvl="5">
              <a:defRPr/>
            </a:pPr>
            <a:endParaRPr lang="fr-FR" sz="2400" kern="0" dirty="0">
              <a:solidFill>
                <a:srgbClr val="FF0000"/>
              </a:solidFill>
              <a:latin typeface="Averta-Regular"/>
              <a:ea typeface="Arial" charset="0"/>
              <a:cs typeface="Averta-Regular"/>
            </a:endParaRPr>
          </a:p>
          <a:p>
            <a:pPr lvl="5">
              <a:defRPr/>
            </a:pP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	</a:t>
            </a:r>
          </a:p>
          <a:p>
            <a:pPr lvl="3" indent="0" fontAlgn="auto">
              <a:spcAft>
                <a:spcPts val="0"/>
              </a:spcAft>
              <a:defRPr/>
            </a:pP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12 crédits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sont réservés à la </a:t>
            </a: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formation scientifique (UE2)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(séminaires, formations, etc.)</a:t>
            </a:r>
          </a:p>
          <a:p>
            <a:pPr lvl="3" indent="0" fontAlgn="auto">
              <a:spcAft>
                <a:spcPts val="0"/>
              </a:spcAft>
              <a:defRPr/>
            </a:pPr>
            <a:endParaRPr lang="fr-FR" sz="2400" kern="0" dirty="0" smtClean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EC1 : Ethique 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de la recherche &amp; intégrité scientifique </a:t>
            </a:r>
            <a:r>
              <a:rPr lang="fr-FR" sz="2400" i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(8h : 1 CM de 2h + 1 TD de 6h)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– </a:t>
            </a:r>
            <a:r>
              <a:rPr lang="fr-FR" sz="2400" kern="0" dirty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2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crédits (Obligatoire)</a:t>
            </a: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EC2 : Séminaires 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transversaux des ED </a:t>
            </a:r>
            <a:r>
              <a:rPr lang="fr-FR" sz="2400" i="1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(24h)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– 4 crédits</a:t>
            </a: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EC3 : Séminaires 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disciplinaires </a:t>
            </a:r>
            <a:r>
              <a:rPr lang="fr-FR" sz="2400" i="1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(30h)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– 6 crédits</a:t>
            </a:r>
          </a:p>
          <a:p>
            <a:pPr marL="342900" lvl="3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</p:txBody>
      </p:sp>
      <p:sp>
        <p:nvSpPr>
          <p:cNvPr id="9" name="Shape 168"/>
          <p:cNvSpPr>
            <a:spLocks noChangeArrowheads="1"/>
          </p:cNvSpPr>
          <p:nvPr/>
        </p:nvSpPr>
        <p:spPr bwMode="auto">
          <a:xfrm>
            <a:off x="344561" y="3028504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  <p:sp>
        <p:nvSpPr>
          <p:cNvPr id="10" name="Shape 168"/>
          <p:cNvSpPr>
            <a:spLocks noChangeArrowheads="1"/>
          </p:cNvSpPr>
          <p:nvPr/>
        </p:nvSpPr>
        <p:spPr bwMode="auto">
          <a:xfrm>
            <a:off x="350214" y="3773758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  <p:sp>
        <p:nvSpPr>
          <p:cNvPr id="12" name="Shape 168"/>
          <p:cNvSpPr>
            <a:spLocks noChangeArrowheads="1"/>
          </p:cNvSpPr>
          <p:nvPr/>
        </p:nvSpPr>
        <p:spPr bwMode="auto">
          <a:xfrm>
            <a:off x="342214" y="6673510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742963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D8232A"/>
                </a:solidFill>
                <a:sym typeface="Averta"/>
              </a:rPr>
              <a:t>FORMATIONS DOCTORALES</a:t>
            </a:r>
            <a:endParaRPr lang="fr-FR" sz="2800" b="1" dirty="0">
              <a:solidFill>
                <a:srgbClr val="D8232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7397" y="3350233"/>
            <a:ext cx="120033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indent="0" fontAlgn="auto">
              <a:spcAft>
                <a:spcPts val="0"/>
              </a:spcAft>
              <a:defRPr/>
            </a:pP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8 crédits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sont réservés à la </a:t>
            </a:r>
            <a:r>
              <a:rPr lang="fr-FR" sz="2400" b="1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p</a:t>
            </a: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roduction et diffusion scientifique (UE3) </a:t>
            </a:r>
            <a:r>
              <a:rPr lang="fr-FR" sz="2400" b="1" i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(liste aux choix)</a:t>
            </a:r>
          </a:p>
          <a:p>
            <a:pPr lvl="3" indent="0" fontAlgn="auto">
              <a:spcAft>
                <a:spcPts val="0"/>
              </a:spcAft>
              <a:defRPr/>
            </a:pPr>
            <a:endParaRPr lang="fr-FR" sz="2400" b="1" i="1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3086100" lvl="6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EC1 : Une publication, un chapitre d’ouvrage –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4 crédits</a:t>
            </a:r>
          </a:p>
          <a:p>
            <a:pPr marL="3086100" lvl="6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EC2 : Une participation active à une manifestation scientifique –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2 crédits</a:t>
            </a:r>
          </a:p>
          <a:p>
            <a:pPr marL="3086100" lvl="6" indent="-342900">
              <a:buFont typeface="Arial" panose="020B0604020202020204" pitchFamily="34" charset="0"/>
              <a:buChar char="•"/>
              <a:defRPr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EC3 : Une participation à l’organisation d’une manifestation scientifique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– 2 crédits</a:t>
            </a:r>
          </a:p>
          <a:p>
            <a:pPr lvl="6">
              <a:defRPr/>
            </a:pPr>
            <a:r>
              <a:rPr lang="fr-FR" sz="2400" b="1" i="1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	</a:t>
            </a:r>
            <a:r>
              <a:rPr lang="fr-FR" sz="2400" b="1" i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		</a:t>
            </a:r>
            <a:endParaRPr lang="fr-FR" sz="2400" i="1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</p:txBody>
      </p:sp>
      <p:sp>
        <p:nvSpPr>
          <p:cNvPr id="9" name="Shape 168"/>
          <p:cNvSpPr>
            <a:spLocks noChangeArrowheads="1"/>
          </p:cNvSpPr>
          <p:nvPr/>
        </p:nvSpPr>
        <p:spPr bwMode="auto">
          <a:xfrm>
            <a:off x="344561" y="3455264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88192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D8232A"/>
                </a:solidFill>
                <a:sym typeface="Averta"/>
              </a:rPr>
              <a:t>FORMATIONS DOCTORALES</a:t>
            </a:r>
            <a:endParaRPr lang="fr-FR" sz="2800" b="1" dirty="0">
              <a:solidFill>
                <a:srgbClr val="D8232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51" y="1762432"/>
            <a:ext cx="11034442" cy="648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128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619428"/>
                </a:solidFill>
                <a:sym typeface="Averta"/>
              </a:rPr>
              <a:t>FORMATIONS TRANSVERSALES (10 CREDITS)</a:t>
            </a:r>
            <a:endParaRPr lang="fr-FR" sz="2800" b="1" dirty="0">
              <a:solidFill>
                <a:srgbClr val="619428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1592584"/>
            <a:ext cx="7161804" cy="83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213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619428"/>
                </a:solidFill>
                <a:sym typeface="Averta"/>
              </a:rPr>
              <a:t>CATALOGUE LANGUE &amp; COMMUNICATION (30h)</a:t>
            </a:r>
            <a:endParaRPr lang="fr-FR" sz="2800" b="1" dirty="0">
              <a:solidFill>
                <a:srgbClr val="619428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542" y="1630368"/>
            <a:ext cx="4734562" cy="670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391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619428"/>
                </a:solidFill>
                <a:sym typeface="Averta"/>
              </a:rPr>
              <a:t>CATALOGUE LANGUE &amp; COMMUNICATION (30h)</a:t>
            </a:r>
            <a:endParaRPr lang="fr-FR" sz="2800" b="1" dirty="0">
              <a:solidFill>
                <a:srgbClr val="619428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45" y="2014997"/>
            <a:ext cx="9438555" cy="709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619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619428"/>
                </a:solidFill>
                <a:sym typeface="Averta"/>
              </a:rPr>
              <a:t>FORMATIONS PROFESSIONNELLES</a:t>
            </a: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indent="-333375" fontAlgn="auto" hangingPunct="0">
              <a:spcBef>
                <a:spcPts val="0"/>
              </a:spcBef>
              <a:spcAft>
                <a:spcPts val="0"/>
              </a:spcAft>
              <a:buSzPct val="151000"/>
              <a:buFontTx/>
              <a:buChar char="•"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sz="25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1203328"/>
            <a:ext cx="5903412" cy="835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371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Averta"/>
              </a:rPr>
              <a:t>FORMATIONS PROFESSIONNELLES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D8232A"/>
              </a:solidFill>
              <a:effectLst/>
              <a:uLnTx/>
              <a:uFillTx/>
              <a:latin typeface="Arial" charset="0"/>
              <a:cs typeface="Arial" charset="0"/>
              <a:sym typeface="Averta"/>
            </a:endParaRPr>
          </a:p>
          <a:p>
            <a:pPr marL="0" marR="0" lvl="0" indent="0" algn="l" defTabSz="584200" rtl="0" eaLnBrk="1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900" b="0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grpSp>
        <p:nvGrpSpPr>
          <p:cNvPr id="16389" name="Group 170"/>
          <p:cNvGrpSpPr>
            <a:grpSpLocks/>
          </p:cNvGrpSpPr>
          <p:nvPr/>
        </p:nvGrpSpPr>
        <p:grpSpPr bwMode="auto">
          <a:xfrm>
            <a:off x="847182" y="3044445"/>
            <a:ext cx="549275" cy="549275"/>
            <a:chOff x="0" y="0"/>
            <a:chExt cx="549208" cy="549208"/>
          </a:xfrm>
        </p:grpSpPr>
        <p:sp>
          <p:nvSpPr>
            <p:cNvPr id="16395" name="Shape 168"/>
            <p:cNvSpPr>
              <a:spLocks noChangeArrowheads="1"/>
            </p:cNvSpPr>
            <p:nvPr/>
          </p:nvSpPr>
          <p:spPr bwMode="auto">
            <a:xfrm>
              <a:off x="0" y="0"/>
              <a:ext cx="549209" cy="5492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396" name="Shape 169"/>
            <p:cNvSpPr>
              <a:spLocks noChangeArrowheads="1"/>
            </p:cNvSpPr>
            <p:nvPr/>
          </p:nvSpPr>
          <p:spPr bwMode="auto">
            <a:xfrm>
              <a:off x="91504" y="0"/>
              <a:ext cx="366201" cy="549209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  <a:sym typeface="Averta-Semibold"/>
                </a:rPr>
                <a:t>1</a:t>
              </a:r>
            </a:p>
          </p:txBody>
        </p:sp>
      </p:grpSp>
      <p:sp>
        <p:nvSpPr>
          <p:cNvPr id="171" name="Shape 171"/>
          <p:cNvSpPr/>
          <p:nvPr/>
        </p:nvSpPr>
        <p:spPr>
          <a:xfrm>
            <a:off x="1566863" y="3411464"/>
            <a:ext cx="8954674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1900">
                <a:solidFill>
                  <a:srgbClr val="53585F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"/>
              <a:ea typeface="Arial" charset="0"/>
              <a:sym typeface="Averta"/>
            </a:endParaRPr>
          </a:p>
        </p:txBody>
      </p:sp>
      <p:grpSp>
        <p:nvGrpSpPr>
          <p:cNvPr id="16391" name="Group 174"/>
          <p:cNvGrpSpPr>
            <a:grpSpLocks/>
          </p:cNvGrpSpPr>
          <p:nvPr/>
        </p:nvGrpSpPr>
        <p:grpSpPr bwMode="auto">
          <a:xfrm>
            <a:off x="847182" y="3947190"/>
            <a:ext cx="549275" cy="549275"/>
            <a:chOff x="0" y="0"/>
            <a:chExt cx="549208" cy="549208"/>
          </a:xfrm>
          <a:solidFill>
            <a:srgbClr val="FF6699"/>
          </a:solidFill>
        </p:grpSpPr>
        <p:sp>
          <p:nvSpPr>
            <p:cNvPr id="16393" name="Shape 172"/>
            <p:cNvSpPr>
              <a:spLocks noChangeArrowheads="1"/>
            </p:cNvSpPr>
            <p:nvPr/>
          </p:nvSpPr>
          <p:spPr bwMode="auto">
            <a:xfrm>
              <a:off x="0" y="0"/>
              <a:ext cx="549209" cy="549209"/>
            </a:xfrm>
            <a:prstGeom prst="rect">
              <a:avLst/>
            </a:prstGeom>
            <a:grp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394" name="Shape 173"/>
            <p:cNvSpPr>
              <a:spLocks noChangeArrowheads="1"/>
            </p:cNvSpPr>
            <p:nvPr/>
          </p:nvSpPr>
          <p:spPr bwMode="auto">
            <a:xfrm>
              <a:off x="91504" y="0"/>
              <a:ext cx="366201" cy="549209"/>
            </a:xfrm>
            <a:prstGeom prst="rect">
              <a:avLst/>
            </a:prstGeom>
            <a:grp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  <a:sym typeface="Averta-Semibold"/>
                </a:rPr>
                <a:t>2</a:t>
              </a:r>
            </a:p>
          </p:txBody>
        </p:sp>
      </p:grpSp>
      <p:sp>
        <p:nvSpPr>
          <p:cNvPr id="175" name="Shape 175"/>
          <p:cNvSpPr/>
          <p:nvPr/>
        </p:nvSpPr>
        <p:spPr>
          <a:xfrm>
            <a:off x="1571026" y="4115807"/>
            <a:ext cx="895467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4" name="Shape 168"/>
          <p:cNvSpPr>
            <a:spLocks noChangeArrowheads="1"/>
          </p:cNvSpPr>
          <p:nvPr/>
        </p:nvSpPr>
        <p:spPr bwMode="auto">
          <a:xfrm>
            <a:off x="868363" y="5179216"/>
            <a:ext cx="549276" cy="549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7" name="Shape 168"/>
          <p:cNvSpPr>
            <a:spLocks noChangeArrowheads="1"/>
          </p:cNvSpPr>
          <p:nvPr/>
        </p:nvSpPr>
        <p:spPr bwMode="auto">
          <a:xfrm>
            <a:off x="849925" y="6569212"/>
            <a:ext cx="549276" cy="549276"/>
          </a:xfrm>
          <a:prstGeom prst="rect">
            <a:avLst/>
          </a:prstGeom>
          <a:solidFill>
            <a:schemeClr val="accent3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rPr>
              <a:t>4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0" y="2629354"/>
            <a:ext cx="1252411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Gestion du projet doctoral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(méthodologie, gestion du temps, etc.)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074872" y="3524201"/>
            <a:ext cx="1165370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Penser sa poursuite de carrière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(Projet professionnel &amp; outils de recherche d’emploi ; se préparer à la variété des carrières des docteurs)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93201" y="4740451"/>
            <a:ext cx="1156602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Outils pour la Recherche &amp; l’Enseignement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(accéder à la recherche académique, se positionner comme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enseignant.e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,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etc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)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396458" y="6094972"/>
            <a:ext cx="1158716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Développement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des compétences personnelles &amp; interpersonnelles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(Mieux se connaître, prise de parole en public, gestion du stress, etc.)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-1171549" y="1949961"/>
            <a:ext cx="1217641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Structuration de l’offre des formations professionnelles :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3333" y="8196186"/>
            <a:ext cx="114953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Toutes les formations sont disponibles sur </a:t>
            </a:r>
            <a:r>
              <a:rPr kumimoji="0" lang="fr-FR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:</a:t>
            </a:r>
            <a:endParaRPr kumimoji="0" lang="fr-FR" sz="2500" b="1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Helvetica Light"/>
            </a:endParaRPr>
          </a:p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Helvetica Light"/>
              </a:rPr>
              <a:t>https://formationdoctorale.parisnanterre.fr/</a:t>
            </a:r>
          </a:p>
        </p:txBody>
      </p:sp>
    </p:spTree>
    <p:extLst>
      <p:ext uri="{BB962C8B-B14F-4D97-AF65-F5344CB8AC3E}">
        <p14:creationId xmlns:p14="http://schemas.microsoft.com/office/powerpoint/2010/main" val="36312693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Averta"/>
              </a:rPr>
              <a:t>FORMATIONS PROFESSIONNELLES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D8232A"/>
              </a:solidFill>
              <a:effectLst/>
              <a:uLnTx/>
              <a:uFillTx/>
              <a:latin typeface="Arial" charset="0"/>
              <a:cs typeface="Arial" charset="0"/>
              <a:sym typeface="Averta"/>
            </a:endParaRPr>
          </a:p>
          <a:p>
            <a:pPr marL="0" marR="0" lvl="0" indent="0" algn="l" defTabSz="584200" rtl="0" eaLnBrk="1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900" b="0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grpSp>
        <p:nvGrpSpPr>
          <p:cNvPr id="16389" name="Group 170"/>
          <p:cNvGrpSpPr>
            <a:grpSpLocks/>
          </p:cNvGrpSpPr>
          <p:nvPr/>
        </p:nvGrpSpPr>
        <p:grpSpPr bwMode="auto">
          <a:xfrm>
            <a:off x="847182" y="3044445"/>
            <a:ext cx="549275" cy="549275"/>
            <a:chOff x="0" y="0"/>
            <a:chExt cx="549208" cy="549208"/>
          </a:xfrm>
        </p:grpSpPr>
        <p:sp>
          <p:nvSpPr>
            <p:cNvPr id="16395" name="Shape 168"/>
            <p:cNvSpPr>
              <a:spLocks noChangeArrowheads="1"/>
            </p:cNvSpPr>
            <p:nvPr/>
          </p:nvSpPr>
          <p:spPr bwMode="auto">
            <a:xfrm>
              <a:off x="0" y="0"/>
              <a:ext cx="549209" cy="5492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396" name="Shape 169"/>
            <p:cNvSpPr>
              <a:spLocks noChangeArrowheads="1"/>
            </p:cNvSpPr>
            <p:nvPr/>
          </p:nvSpPr>
          <p:spPr bwMode="auto">
            <a:xfrm>
              <a:off x="91504" y="0"/>
              <a:ext cx="366201" cy="549209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  <a:sym typeface="Averta-Semibold"/>
                </a:rPr>
                <a:t>1</a:t>
              </a:r>
            </a:p>
          </p:txBody>
        </p:sp>
      </p:grpSp>
      <p:sp>
        <p:nvSpPr>
          <p:cNvPr id="171" name="Shape 171"/>
          <p:cNvSpPr/>
          <p:nvPr/>
        </p:nvSpPr>
        <p:spPr>
          <a:xfrm>
            <a:off x="1566863" y="3411464"/>
            <a:ext cx="8954674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1900">
                <a:solidFill>
                  <a:srgbClr val="53585F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"/>
              <a:ea typeface="Arial" charset="0"/>
              <a:sym typeface="Averta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1571026" y="4115807"/>
            <a:ext cx="895467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0" y="2629354"/>
            <a:ext cx="1252411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Gestion du projet doctoral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(méthodologie, gestion du temps, etc.)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-1171549" y="1949961"/>
            <a:ext cx="1217641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Structuration de l’offre des formations professionnelles :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3333" y="8196186"/>
            <a:ext cx="114953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Toutes les formations sont disponibles sur </a:t>
            </a:r>
            <a:r>
              <a:rPr kumimoji="0" lang="fr-FR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:</a:t>
            </a:r>
            <a:endParaRPr kumimoji="0" lang="fr-FR" sz="2500" b="1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Helvetica Light"/>
            </a:endParaRPr>
          </a:p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Helvetica Light"/>
              </a:rPr>
              <a:t>https://formationdoctorale.parisnanterre.fr/</a:t>
            </a:r>
          </a:p>
        </p:txBody>
      </p:sp>
    </p:spTree>
    <p:extLst>
      <p:ext uri="{BB962C8B-B14F-4D97-AF65-F5344CB8AC3E}">
        <p14:creationId xmlns:p14="http://schemas.microsoft.com/office/powerpoint/2010/main" val="23305861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1187269" y="794947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619428"/>
                </a:solidFill>
                <a:sym typeface="Averta"/>
              </a:rPr>
              <a:t>FORMATIONS PROFESSIONNELLES</a:t>
            </a:r>
          </a:p>
          <a:p>
            <a:pPr hangingPunct="0">
              <a:lnSpc>
                <a:spcPts val="2700"/>
              </a:lnSpc>
            </a:pPr>
            <a:r>
              <a:rPr lang="fr-FR" sz="2800" b="1" dirty="0">
                <a:solidFill>
                  <a:srgbClr val="619428"/>
                </a:solidFill>
                <a:sym typeface="Averta"/>
              </a:rPr>
              <a:t>_</a:t>
            </a: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indent="-333375" fontAlgn="auto" hangingPunct="0">
              <a:spcBef>
                <a:spcPts val="0"/>
              </a:spcBef>
              <a:spcAft>
                <a:spcPts val="0"/>
              </a:spcAft>
              <a:buSzPct val="151000"/>
              <a:buFontTx/>
              <a:buChar char="•"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sz="25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269" y="2209212"/>
            <a:ext cx="9096376" cy="21526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363" y="4361862"/>
            <a:ext cx="88773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549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1187269" y="794947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619428"/>
                </a:solidFill>
                <a:sym typeface="Averta"/>
              </a:rPr>
              <a:t>FORMATIONS PROFESSIONNELLES</a:t>
            </a:r>
          </a:p>
          <a:p>
            <a:pPr hangingPunct="0">
              <a:lnSpc>
                <a:spcPts val="2700"/>
              </a:lnSpc>
            </a:pPr>
            <a:r>
              <a:rPr lang="fr-FR" sz="2800" b="1" dirty="0">
                <a:solidFill>
                  <a:srgbClr val="619428"/>
                </a:solidFill>
                <a:sym typeface="Averta"/>
              </a:rPr>
              <a:t>_</a:t>
            </a: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indent="-333375" fontAlgn="auto" hangingPunct="0">
              <a:spcBef>
                <a:spcPts val="0"/>
              </a:spcBef>
              <a:spcAft>
                <a:spcPts val="0"/>
              </a:spcAft>
              <a:buSzPct val="151000"/>
              <a:buFontTx/>
              <a:buChar char="•"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sz="25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831970"/>
            <a:ext cx="10246108" cy="677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347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Averta"/>
              </a:rPr>
              <a:t>FORMATIONS PROFESSIONNELLES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D8232A"/>
              </a:solidFill>
              <a:effectLst/>
              <a:uLnTx/>
              <a:uFillTx/>
              <a:latin typeface="Arial" charset="0"/>
              <a:cs typeface="Arial" charset="0"/>
              <a:sym typeface="Averta"/>
            </a:endParaRPr>
          </a:p>
          <a:p>
            <a:pPr marL="0" marR="0" lvl="0" indent="0" algn="l" defTabSz="584200" rtl="0" eaLnBrk="1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900" b="0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71" name="Shape 171"/>
          <p:cNvSpPr/>
          <p:nvPr/>
        </p:nvSpPr>
        <p:spPr>
          <a:xfrm>
            <a:off x="1566863" y="3411464"/>
            <a:ext cx="8954674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1900">
                <a:solidFill>
                  <a:srgbClr val="53585F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"/>
              <a:ea typeface="Arial" charset="0"/>
              <a:sym typeface="Averta"/>
            </a:endParaRPr>
          </a:p>
        </p:txBody>
      </p:sp>
      <p:grpSp>
        <p:nvGrpSpPr>
          <p:cNvPr id="16391" name="Group 174"/>
          <p:cNvGrpSpPr>
            <a:grpSpLocks/>
          </p:cNvGrpSpPr>
          <p:nvPr/>
        </p:nvGrpSpPr>
        <p:grpSpPr bwMode="auto">
          <a:xfrm>
            <a:off x="847182" y="3947190"/>
            <a:ext cx="549275" cy="549275"/>
            <a:chOff x="0" y="0"/>
            <a:chExt cx="549208" cy="549208"/>
          </a:xfrm>
          <a:solidFill>
            <a:srgbClr val="FF6699"/>
          </a:solidFill>
        </p:grpSpPr>
        <p:sp>
          <p:nvSpPr>
            <p:cNvPr id="16393" name="Shape 172"/>
            <p:cNvSpPr>
              <a:spLocks noChangeArrowheads="1"/>
            </p:cNvSpPr>
            <p:nvPr/>
          </p:nvSpPr>
          <p:spPr bwMode="auto">
            <a:xfrm>
              <a:off x="0" y="0"/>
              <a:ext cx="549209" cy="549209"/>
            </a:xfrm>
            <a:prstGeom prst="rect">
              <a:avLst/>
            </a:prstGeom>
            <a:grp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394" name="Shape 173"/>
            <p:cNvSpPr>
              <a:spLocks noChangeArrowheads="1"/>
            </p:cNvSpPr>
            <p:nvPr/>
          </p:nvSpPr>
          <p:spPr bwMode="auto">
            <a:xfrm>
              <a:off x="91504" y="0"/>
              <a:ext cx="366201" cy="549209"/>
            </a:xfrm>
            <a:prstGeom prst="rect">
              <a:avLst/>
            </a:prstGeom>
            <a:grp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cs typeface="Arial" charset="0"/>
                  <a:sym typeface="Averta-Semibold"/>
                </a:rPr>
                <a:t>2</a:t>
              </a:r>
            </a:p>
          </p:txBody>
        </p:sp>
      </p:grpSp>
      <p:sp>
        <p:nvSpPr>
          <p:cNvPr id="175" name="Shape 175"/>
          <p:cNvSpPr/>
          <p:nvPr/>
        </p:nvSpPr>
        <p:spPr>
          <a:xfrm>
            <a:off x="1571026" y="4115807"/>
            <a:ext cx="895467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74872" y="3524201"/>
            <a:ext cx="1165370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Penser sa poursuite de carrière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(Projet professionnel &amp; outils de recherche d’emploi ; se préparer à la variété des carrières des docteurs)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-1171549" y="1949961"/>
            <a:ext cx="1217641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Structuration de l’offre des formations professionnelles :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3333" y="8196186"/>
            <a:ext cx="114953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Toutes les formations sont disponibles sur </a:t>
            </a:r>
            <a:r>
              <a:rPr kumimoji="0" lang="fr-FR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:</a:t>
            </a:r>
            <a:endParaRPr kumimoji="0" lang="fr-FR" sz="2500" b="1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Helvetica Light"/>
            </a:endParaRPr>
          </a:p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Helvetica Light"/>
              </a:rPr>
              <a:t>https://formationdoctorale.parisnanterre.fr/</a:t>
            </a:r>
          </a:p>
        </p:txBody>
      </p:sp>
    </p:spTree>
    <p:extLst>
      <p:ext uri="{BB962C8B-B14F-4D97-AF65-F5344CB8AC3E}">
        <p14:creationId xmlns:p14="http://schemas.microsoft.com/office/powerpoint/2010/main" val="1248497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619428"/>
                </a:solidFill>
                <a:sym typeface="Averta"/>
              </a:rPr>
              <a:t>FORMATIONS PROFESSIONNELLES</a:t>
            </a:r>
          </a:p>
          <a:p>
            <a:pPr hangingPunct="0">
              <a:lnSpc>
                <a:spcPts val="2700"/>
              </a:lnSpc>
            </a:pPr>
            <a:r>
              <a:rPr lang="fr-FR" sz="2800" b="1" dirty="0">
                <a:solidFill>
                  <a:srgbClr val="619428"/>
                </a:solidFill>
                <a:sym typeface="Averta"/>
              </a:rPr>
              <a:t>_</a:t>
            </a: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indent="-333375" fontAlgn="auto" hangingPunct="0">
              <a:spcBef>
                <a:spcPts val="0"/>
              </a:spcBef>
              <a:spcAft>
                <a:spcPts val="0"/>
              </a:spcAft>
              <a:buSzPct val="151000"/>
              <a:buFontTx/>
              <a:buChar char="•"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sz="25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88" y="1630368"/>
            <a:ext cx="10326128" cy="763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104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Averta"/>
              </a:rPr>
              <a:t>FORMATIONS PROFESSIONNELLES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D8232A"/>
              </a:solidFill>
              <a:effectLst/>
              <a:uLnTx/>
              <a:uFillTx/>
              <a:latin typeface="Arial" charset="0"/>
              <a:cs typeface="Arial" charset="0"/>
              <a:sym typeface="Averta"/>
            </a:endParaRPr>
          </a:p>
          <a:p>
            <a:pPr marL="0" marR="0" lvl="0" indent="0" algn="l" defTabSz="584200" rtl="0" eaLnBrk="1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900" b="0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71" name="Shape 171"/>
          <p:cNvSpPr/>
          <p:nvPr/>
        </p:nvSpPr>
        <p:spPr>
          <a:xfrm>
            <a:off x="1566863" y="3411464"/>
            <a:ext cx="8954674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1900">
                <a:solidFill>
                  <a:srgbClr val="53585F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"/>
              <a:ea typeface="Arial" charset="0"/>
              <a:sym typeface="Averta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1571026" y="4115807"/>
            <a:ext cx="895467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4" name="Shape 168"/>
          <p:cNvSpPr>
            <a:spLocks noChangeArrowheads="1"/>
          </p:cNvSpPr>
          <p:nvPr/>
        </p:nvSpPr>
        <p:spPr bwMode="auto">
          <a:xfrm>
            <a:off x="868363" y="5179216"/>
            <a:ext cx="549276" cy="549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93201" y="4740451"/>
            <a:ext cx="1156602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Outils pour la Recherche &amp; l’Enseignement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(accéder à la recherche académique, se positionner comme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enseignant.e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,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etc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-1171549" y="1949961"/>
            <a:ext cx="1217641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Structuration de l’offre des formations professionnelles :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3333" y="8196186"/>
            <a:ext cx="114953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Toutes les formations sont disponibles sur </a:t>
            </a:r>
            <a:r>
              <a:rPr kumimoji="0" lang="fr-FR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:</a:t>
            </a:r>
            <a:endParaRPr kumimoji="0" lang="fr-FR" sz="2500" b="1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Helvetica Light"/>
            </a:endParaRPr>
          </a:p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Helvetica Light"/>
              </a:rPr>
              <a:t>https://formationdoctorale.parisnanterre.fr/</a:t>
            </a:r>
          </a:p>
        </p:txBody>
      </p:sp>
    </p:spTree>
    <p:extLst>
      <p:ext uri="{BB962C8B-B14F-4D97-AF65-F5344CB8AC3E}">
        <p14:creationId xmlns:p14="http://schemas.microsoft.com/office/powerpoint/2010/main" val="20779903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619428"/>
                </a:solidFill>
                <a:sym typeface="Averta"/>
              </a:rPr>
              <a:t>FORMATIONS PROFESSIONNELLES</a:t>
            </a:r>
          </a:p>
          <a:p>
            <a:pPr hangingPunct="0">
              <a:lnSpc>
                <a:spcPts val="2700"/>
              </a:lnSpc>
            </a:pPr>
            <a:r>
              <a:rPr lang="fr-FR" sz="2800" b="1" dirty="0">
                <a:solidFill>
                  <a:srgbClr val="619428"/>
                </a:solidFill>
                <a:sym typeface="Averta"/>
              </a:rPr>
              <a:t>_</a:t>
            </a: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indent="-333375" fontAlgn="auto" hangingPunct="0">
              <a:spcBef>
                <a:spcPts val="0"/>
              </a:spcBef>
              <a:spcAft>
                <a:spcPts val="0"/>
              </a:spcAft>
              <a:buSzPct val="151000"/>
              <a:buFontTx/>
              <a:buChar char="•"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sz="25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7" y="2063304"/>
            <a:ext cx="11095738" cy="596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93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Helvetica Light"/>
            </a:endParaRPr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Averta"/>
              </a:rPr>
              <a:t>FORMATIONS PROFESSIONNELLES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D8232A"/>
              </a:solidFill>
              <a:effectLst/>
              <a:uLnTx/>
              <a:uFillTx/>
              <a:latin typeface="Arial" charset="0"/>
              <a:cs typeface="Arial" charset="0"/>
              <a:sym typeface="Averta"/>
            </a:endParaRPr>
          </a:p>
          <a:p>
            <a:pPr marL="0" marR="0" lvl="0" indent="0" algn="l" defTabSz="584200" rtl="0" eaLnBrk="1" fontAlgn="base" latinLnBrk="0" hangingPunct="0">
              <a:lnSpc>
                <a:spcPts val="2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900" b="0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71" name="Shape 171"/>
          <p:cNvSpPr/>
          <p:nvPr/>
        </p:nvSpPr>
        <p:spPr>
          <a:xfrm>
            <a:off x="1566863" y="3411464"/>
            <a:ext cx="8954674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1900">
                <a:solidFill>
                  <a:srgbClr val="53585F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"/>
              <a:ea typeface="Arial" charset="0"/>
              <a:sym typeface="Averta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1571026" y="4115807"/>
            <a:ext cx="8954675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marR="0" lvl="0" indent="-333375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1000"/>
              <a:buFontTx/>
              <a:buChar char="•"/>
              <a:tabLst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sp>
        <p:nvSpPr>
          <p:cNvPr id="17" name="Shape 168"/>
          <p:cNvSpPr>
            <a:spLocks noChangeArrowheads="1"/>
          </p:cNvSpPr>
          <p:nvPr/>
        </p:nvSpPr>
        <p:spPr bwMode="auto">
          <a:xfrm>
            <a:off x="849925" y="6569212"/>
            <a:ext cx="549276" cy="549276"/>
          </a:xfrm>
          <a:prstGeom prst="rect">
            <a:avLst/>
          </a:prstGeom>
          <a:solidFill>
            <a:schemeClr val="accent3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  <a:sym typeface="Helvetica Light"/>
              </a:rPr>
              <a:t>4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396458" y="6094972"/>
            <a:ext cx="1158716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Helvetica Light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Développement 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des compétences personnelles &amp; interpersonnelles 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Helvetica Light"/>
              </a:rPr>
              <a:t>(Mieux se connaître, prise de parole en public, gestion du stress, etc.)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3333" y="8196186"/>
            <a:ext cx="114953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Toutes les formations sont disponibles sur </a:t>
            </a:r>
            <a:r>
              <a:rPr kumimoji="0" lang="fr-FR" sz="2500" b="1" i="0" u="none" strike="noStrike" kern="0" cap="none" spc="0" normalizeH="0" baseline="0" noProof="0" dirty="0" smtClean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Averta-Regular"/>
                <a:ea typeface="Arial" charset="0"/>
                <a:cs typeface="Averta-Regular"/>
                <a:sym typeface="Helvetica Light"/>
              </a:rPr>
              <a:t>:</a:t>
            </a:r>
            <a:endParaRPr kumimoji="0" lang="fr-FR" sz="2500" b="1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Averta-Regular"/>
              <a:ea typeface="Arial" charset="0"/>
              <a:cs typeface="Averta-Regular"/>
              <a:sym typeface="Helvetica Light"/>
            </a:endParaRPr>
          </a:p>
          <a:p>
            <a:pPr marL="0" marR="0" lvl="0" indent="0" algn="ctr" defTabSz="584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D8232A"/>
                </a:solidFill>
                <a:effectLst/>
                <a:uLnTx/>
                <a:uFillTx/>
                <a:latin typeface="Arial" charset="0"/>
                <a:cs typeface="Arial" charset="0"/>
                <a:sym typeface="Helvetica Light"/>
              </a:rPr>
              <a:t>https://formationdoctorale.parisnanterre.fr/</a:t>
            </a:r>
          </a:p>
        </p:txBody>
      </p:sp>
    </p:spTree>
    <p:extLst>
      <p:ext uri="{BB962C8B-B14F-4D97-AF65-F5344CB8AC3E}">
        <p14:creationId xmlns:p14="http://schemas.microsoft.com/office/powerpoint/2010/main" val="14712316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619428"/>
                </a:solidFill>
                <a:sym typeface="Averta"/>
              </a:rPr>
              <a:t>FORMATIONS PROFESSIONNELLES</a:t>
            </a:r>
          </a:p>
          <a:p>
            <a:pPr hangingPunct="0">
              <a:lnSpc>
                <a:spcPts val="2700"/>
              </a:lnSpc>
            </a:pPr>
            <a:r>
              <a:rPr lang="fr-FR" sz="2800" b="1" dirty="0">
                <a:solidFill>
                  <a:srgbClr val="619428"/>
                </a:solidFill>
                <a:sym typeface="Averta"/>
              </a:rPr>
              <a:t>_</a:t>
            </a:r>
          </a:p>
        </p:txBody>
      </p:sp>
      <p:sp>
        <p:nvSpPr>
          <p:cNvPr id="15" name="Shape 175"/>
          <p:cNvSpPr/>
          <p:nvPr/>
        </p:nvSpPr>
        <p:spPr>
          <a:xfrm>
            <a:off x="1566863" y="6032105"/>
            <a:ext cx="9738446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wrap="square" lIns="50800" tIns="50800" rIns="50800" bIns="50800">
            <a:spAutoFit/>
          </a:bodyPr>
          <a:lstStyle/>
          <a:p>
            <a:pPr marL="333375" indent="-333375" fontAlgn="auto" hangingPunct="0">
              <a:spcBef>
                <a:spcPts val="0"/>
              </a:spcBef>
              <a:spcAft>
                <a:spcPts val="0"/>
              </a:spcAft>
              <a:buSzPct val="151000"/>
              <a:buFontTx/>
              <a:buChar char="•"/>
              <a:defRPr sz="25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endParaRPr sz="25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  <a:sym typeface="Avert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37" y="2390852"/>
            <a:ext cx="10661498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356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5299AA"/>
                </a:solidFill>
                <a:sym typeface="Averta"/>
              </a:rPr>
              <a:t>FORMATIONS SCIENTIFIQUES (UE2) - (12 crédits)</a:t>
            </a:r>
            <a:endParaRPr lang="fr-FR" sz="2800" b="1" dirty="0">
              <a:solidFill>
                <a:srgbClr val="5299A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endParaRPr lang="fr-FR" sz="2800" b="1" dirty="0">
              <a:solidFill>
                <a:srgbClr val="5299AA"/>
              </a:solidFill>
              <a:sym typeface="Averta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337562" y="1730940"/>
            <a:ext cx="12545494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</a:pPr>
            <a:r>
              <a:rPr lang="fr-FR" sz="2800" b="1" kern="0" dirty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Les grands champs thématiques des formations 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scientifiques  </a:t>
            </a:r>
            <a:r>
              <a:rPr lang="fr-FR" sz="2800" b="1" kern="0" dirty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: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9758" y="1678688"/>
            <a:ext cx="120033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fr-FR" sz="2800" b="1" kern="0" dirty="0" smtClean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fr-FR" sz="2800" b="1" kern="0" dirty="0" smtClean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0"/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EC2 : Séminaires transversaux 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des ED,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fr-FR" sz="2800" kern="0" dirty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pouvant s’appliquer à de nombreux domaines de recherche 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(Formations strictement proposées par les ED)</a:t>
            </a:r>
          </a:p>
          <a:p>
            <a:pPr lvl="0"/>
            <a:endParaRPr lang="fr-FR" sz="2800" kern="0" dirty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0"/>
            <a:endParaRPr lang="fr-FR" sz="2800" b="1" kern="0" dirty="0" smtClean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0"/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EC3 : Séminaires disciplinaires/Formations scientifiques 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s’adressant </a:t>
            </a:r>
            <a:r>
              <a:rPr lang="fr-FR" sz="2800" kern="0" dirty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à un public expert visant à développer des compétences spécifiques en lien avec des sujets de recherche bien précis 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(séminaires proposés par le URE</a:t>
            </a:r>
            <a:endParaRPr lang="fr-FR" sz="2800" kern="0" dirty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2" name="Shape 168"/>
          <p:cNvSpPr>
            <a:spLocks noChangeArrowheads="1"/>
          </p:cNvSpPr>
          <p:nvPr/>
        </p:nvSpPr>
        <p:spPr bwMode="auto">
          <a:xfrm>
            <a:off x="286760" y="2702054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  <p:sp>
        <p:nvSpPr>
          <p:cNvPr id="15" name="Shape 168"/>
          <p:cNvSpPr>
            <a:spLocks noChangeArrowheads="1"/>
          </p:cNvSpPr>
          <p:nvPr/>
        </p:nvSpPr>
        <p:spPr bwMode="auto">
          <a:xfrm>
            <a:off x="286760" y="4433239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325189" y="6362849"/>
            <a:ext cx="775188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1" kern="0" dirty="0" smtClean="0">
                <a:solidFill>
                  <a:srgbClr val="FF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Formations </a:t>
            </a:r>
            <a:r>
              <a:rPr lang="fr-FR" sz="2800" b="1" kern="0" dirty="0">
                <a:solidFill>
                  <a:srgbClr val="FF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mises en place au sein des ED et de </a:t>
            </a:r>
            <a:r>
              <a:rPr lang="fr-FR" sz="2800" b="1" kern="0" dirty="0" smtClean="0">
                <a:solidFill>
                  <a:srgbClr val="FF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UR</a:t>
            </a:r>
            <a:endParaRPr lang="fr-FR" sz="2800" b="1" kern="0" dirty="0">
              <a:solidFill>
                <a:srgbClr val="FF0000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994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>
                <a:solidFill>
                  <a:srgbClr val="5299AA"/>
                </a:solidFill>
                <a:sym typeface="Averta"/>
              </a:rPr>
              <a:t>FORMATIONS ETHIQUE DE LA RECHERCHE</a:t>
            </a: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51150" y="6574971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25793" y="1556520"/>
            <a:ext cx="12083143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endParaRPr lang="fr-FR" sz="2400" kern="0" dirty="0" smtClean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EC1 : Chaque 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doctorant </a:t>
            </a: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doit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, au cours de ses 3 premières années de doctorat, suivre une formation à l’éthique de la Recherche (minimum </a:t>
            </a:r>
            <a:r>
              <a:rPr lang="fr-FR" sz="2400" kern="0" dirty="0" smtClean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8h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)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342900" indent="-342900" fontAlgn="auto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2400" b="1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1 CM de 2h </a:t>
            </a:r>
          </a:p>
          <a:p>
            <a:pPr marL="342900" indent="-342900" fontAlgn="auto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6h de TD (ou 2 TD 3h portant sur 2 thématiques différentes)</a:t>
            </a:r>
          </a:p>
          <a:p>
            <a:pPr marL="342900" indent="-342900" fontAlgn="auto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endParaRPr lang="fr-FR" sz="2400" kern="0" dirty="0" smtClean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algn="ctr"/>
            <a:r>
              <a:rPr lang="fr-FR" sz="2800" b="1" i="1" kern="0" dirty="0">
                <a:solidFill>
                  <a:srgbClr val="FF0000"/>
                </a:solidFill>
                <a:latin typeface="Averta-Regular"/>
                <a:ea typeface="Arial" charset="0"/>
                <a:cs typeface="Averta-Regular"/>
              </a:rPr>
              <a:t>L’arrêté ministériel du 25 mai 2016 rend obligatoire, par son article 3, le suivi, au cours du Doctorat, d’une « formation à l’éthique de la recherche et à l’intégrité scientifique ».</a:t>
            </a:r>
          </a:p>
        </p:txBody>
      </p:sp>
      <p:sp>
        <p:nvSpPr>
          <p:cNvPr id="10" name="Shape 168"/>
          <p:cNvSpPr>
            <a:spLocks noChangeArrowheads="1"/>
          </p:cNvSpPr>
          <p:nvPr/>
        </p:nvSpPr>
        <p:spPr bwMode="auto">
          <a:xfrm>
            <a:off x="253756" y="2133816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74218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D8232A"/>
                </a:solidFill>
                <a:sym typeface="Averta"/>
              </a:rPr>
              <a:t>TABLEAU DES EQUIVALENCES</a:t>
            </a:r>
            <a:endParaRPr lang="fr-FR" sz="2800" b="1" dirty="0">
              <a:solidFill>
                <a:srgbClr val="D8232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535057"/>
              </p:ext>
            </p:extLst>
          </p:nvPr>
        </p:nvGraphicFramePr>
        <p:xfrm>
          <a:off x="1671954" y="1630368"/>
          <a:ext cx="9849485" cy="75542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759314">
                  <a:extLst>
                    <a:ext uri="{9D8B030D-6E8A-4147-A177-3AD203B41FA5}">
                      <a16:colId xmlns:a16="http://schemas.microsoft.com/office/drawing/2014/main" val="3778294847"/>
                    </a:ext>
                  </a:extLst>
                </a:gridCol>
                <a:gridCol w="5090171">
                  <a:extLst>
                    <a:ext uri="{9D8B030D-6E8A-4147-A177-3AD203B41FA5}">
                      <a16:colId xmlns:a16="http://schemas.microsoft.com/office/drawing/2014/main" val="1042072012"/>
                    </a:ext>
                  </a:extLst>
                </a:gridCol>
              </a:tblGrid>
              <a:tr h="839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Activités et situations particulières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Équivalence en crédits de formation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46063335"/>
                  </a:ext>
                </a:extLst>
              </a:tr>
              <a:tr h="9143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3 ans d’activité professionnelle à plein temps (contrat de travail, CIFRE ou situation équivalente)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8 crédits de </a:t>
                      </a:r>
                      <a:r>
                        <a:rPr lang="fr-FR" sz="1400" dirty="0" smtClean="0">
                          <a:effectLst/>
                        </a:rPr>
                        <a:t>l’UE1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54602912"/>
                  </a:ext>
                </a:extLst>
              </a:tr>
              <a:tr h="7626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Autre activité professionnelle 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0 à 8 crédits de l’EC2 de l’UE1 (évaluation par le directeur/la directrice de l’école doctorale)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87251784"/>
                  </a:ext>
                </a:extLst>
              </a:tr>
              <a:tr h="2103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Doctorant assurant une charge d'enseignement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 à 16 h : 0,5 crédit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&gt;16 à 32 h : 1 crédit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&gt; 32 à 48 h : 1,5 crédits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&gt; 48 à 64 h : 2 crédits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Au maximum : 2 crédits de l’EC2 de l’UE1 par année universitaire d’enseignement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1774486"/>
                  </a:ext>
                </a:extLst>
              </a:tr>
              <a:tr h="9049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Résidence habituelle à l’étranger pendant les trois premières années de la thèse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 crédits de l’EC2 de </a:t>
                      </a:r>
                      <a:r>
                        <a:rPr lang="fr-FR" sz="1400" dirty="0" smtClean="0">
                          <a:effectLst/>
                        </a:rPr>
                        <a:t>l’UE1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96268402"/>
                  </a:ext>
                </a:extLst>
              </a:tr>
              <a:tr h="20299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Séjour scientifique à l'étranger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(cotutelles comprises)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4 crédits par semestre – 2 semestres au maximum pendant la durée du doctorat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 semestre = 2 crédits de l’EC2 ou de l’EC3 de l’UE2  et  2 crédits de l’EC2 de </a:t>
                      </a:r>
                      <a:r>
                        <a:rPr lang="fr-FR" sz="1400" dirty="0" smtClean="0">
                          <a:effectLst/>
                        </a:rPr>
                        <a:t>l’UE1 + EC1</a:t>
                      </a:r>
                      <a:r>
                        <a:rPr lang="fr-FR" sz="1400" baseline="0" dirty="0" smtClean="0">
                          <a:effectLst/>
                        </a:rPr>
                        <a:t> de l’UE1 (si pays non francophone &amp; en dehors du pays d’origine du doctorant</a:t>
                      </a:r>
                      <a:endParaRPr lang="fr-FR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 an = 4 crédits de l’EC2 ou de l’EC3 de l’UE2 </a:t>
                      </a:r>
                      <a:br>
                        <a:rPr lang="fr-FR" sz="1400" dirty="0">
                          <a:effectLst/>
                        </a:rPr>
                      </a:br>
                      <a:r>
                        <a:rPr lang="fr-FR" sz="1400" dirty="0">
                          <a:effectLst/>
                        </a:rPr>
                        <a:t>et 4 crédits de l’EC2 de l’UE1 </a:t>
                      </a:r>
                      <a:r>
                        <a:rPr lang="fr-FR" sz="1400" dirty="0" smtClean="0">
                          <a:effectLst/>
                        </a:rPr>
                        <a:t>+ EC1</a:t>
                      </a:r>
                      <a:r>
                        <a:rPr lang="fr-FR" sz="1400" baseline="0" dirty="0" smtClean="0">
                          <a:effectLst/>
                        </a:rPr>
                        <a:t> de l’UE1 (si pays non francophone &amp; en dehors du pays d’origine du doctorant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46893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8172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164"/>
          <p:cNvSpPr>
            <a:spLocks/>
          </p:cNvSpPr>
          <p:nvPr/>
        </p:nvSpPr>
        <p:spPr bwMode="auto">
          <a:xfrm>
            <a:off x="-11691938" y="-4763"/>
            <a:ext cx="13088938" cy="9810751"/>
          </a:xfrm>
          <a:custGeom>
            <a:avLst/>
            <a:gdLst>
              <a:gd name="T0" fmla="*/ 6544898 w 21600"/>
              <a:gd name="T1" fmla="*/ 4905781 h 21600"/>
              <a:gd name="T2" fmla="*/ 6544898 w 21600"/>
              <a:gd name="T3" fmla="*/ 4905781 h 21600"/>
              <a:gd name="T4" fmla="*/ 6544898 w 21600"/>
              <a:gd name="T5" fmla="*/ 4905781 h 21600"/>
              <a:gd name="T6" fmla="*/ 6544898 w 21600"/>
              <a:gd name="T7" fmla="*/ 4905781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6386" name="Shape 165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6387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6388" name="Shape 167"/>
          <p:cNvSpPr>
            <a:spLocks noChangeArrowheads="1"/>
          </p:cNvSpPr>
          <p:nvPr/>
        </p:nvSpPr>
        <p:spPr bwMode="auto">
          <a:xfrm>
            <a:off x="865188" y="776288"/>
            <a:ext cx="12139612" cy="85408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2800" b="1" dirty="0" smtClean="0">
                <a:solidFill>
                  <a:srgbClr val="D8232A"/>
                </a:solidFill>
                <a:sym typeface="Averta"/>
              </a:rPr>
              <a:t>INFORMATIONS PRATIQUES</a:t>
            </a:r>
            <a:endParaRPr lang="fr-FR" sz="2800" b="1" dirty="0">
              <a:solidFill>
                <a:srgbClr val="D8232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419785" y="6357697"/>
            <a:ext cx="734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-454763" y="5879697"/>
            <a:ext cx="138096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fr-FR" altLang="fr-FR" sz="2400" kern="0" dirty="0" smtClean="0">
                <a:solidFill>
                  <a:srgbClr val="53585F"/>
                </a:solidFill>
                <a:ea typeface="Arial" charset="0"/>
                <a:cs typeface="Calibri" panose="020F0502020204030204" pitchFamily="34" charset="0"/>
              </a:rPr>
              <a:t>Retrouver toutes les informations concernant les formations doctorales à l’adresse suivante :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fr-FR" altLang="fr-FR" sz="2400" kern="0" dirty="0" smtClean="0">
              <a:solidFill>
                <a:srgbClr val="53585F"/>
              </a:solidFill>
              <a:ea typeface="Arial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fr-FR" altLang="fr-FR" sz="2400" b="1" kern="0" dirty="0" smtClean="0">
                <a:solidFill>
                  <a:srgbClr val="FF0000"/>
                </a:solidFill>
                <a:ea typeface="Arial" charset="0"/>
                <a:cs typeface="Calibri" panose="020F0502020204030204" pitchFamily="34" charset="0"/>
              </a:rPr>
              <a:t>https</a:t>
            </a:r>
            <a:r>
              <a:rPr lang="fr-FR" altLang="fr-FR" sz="2400" b="1" kern="0" dirty="0">
                <a:solidFill>
                  <a:srgbClr val="FF0000"/>
                </a:solidFill>
                <a:ea typeface="Arial" charset="0"/>
                <a:cs typeface="Calibri" panose="020F0502020204030204" pitchFamily="34" charset="0"/>
              </a:rPr>
              <a:t>://formationdoctorale.parisnanterre.fr/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87096" y="1949484"/>
            <a:ext cx="10816046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 gestion des crédits de formation se fait directement sur la plateforme ADUM =&gt; 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Espace personnel 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rubrique 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formations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puis 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Formations hors catalogue 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(joindre systématiquement les 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attestations de participation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</a:t>
            </a: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b="1" kern="0" dirty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Pour les </a:t>
            </a:r>
            <a:r>
              <a:rPr lang="fr-FR" sz="2800" b="1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formations du catalogue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les crédits sont attribués automatiquement sur votre profil </a:t>
            </a:r>
            <a:r>
              <a:rPr lang="fr-FR" sz="2800" kern="0" dirty="0" err="1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Adum</a:t>
            </a:r>
            <a:r>
              <a:rPr lang="fr-FR" sz="2800" kern="0" dirty="0" smtClean="0">
                <a:solidFill>
                  <a:srgbClr val="53585F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après avoir complété le questionnaire de satisfaction reçu après votre participation.</a:t>
            </a: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800" kern="0" dirty="0">
              <a:solidFill>
                <a:srgbClr val="53585F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0" name="Shape 168"/>
          <p:cNvSpPr>
            <a:spLocks noChangeArrowheads="1"/>
          </p:cNvSpPr>
          <p:nvPr/>
        </p:nvSpPr>
        <p:spPr bwMode="auto">
          <a:xfrm>
            <a:off x="376304" y="2088100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  <p:sp>
        <p:nvSpPr>
          <p:cNvPr id="11" name="Shape 168"/>
          <p:cNvSpPr>
            <a:spLocks noChangeArrowheads="1"/>
          </p:cNvSpPr>
          <p:nvPr/>
        </p:nvSpPr>
        <p:spPr bwMode="auto">
          <a:xfrm>
            <a:off x="411614" y="3821106"/>
            <a:ext cx="228345" cy="232726"/>
          </a:xfrm>
          <a:prstGeom prst="rect">
            <a:avLst/>
          </a:prstGeom>
          <a:solidFill>
            <a:schemeClr val="accent5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pPr algn="ctr" hangingPunct="0"/>
            <a:endParaRPr lang="fr-FR" sz="2400" dirty="0">
              <a:solidFill>
                <a:srgbClr val="FFFFFF"/>
              </a:solidFill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050452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-11691938" y="-4763"/>
            <a:ext cx="13088938" cy="9810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 sz="24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410" name="Shape 178"/>
          <p:cNvSpPr>
            <a:spLocks/>
          </p:cNvSpPr>
          <p:nvPr/>
        </p:nvSpPr>
        <p:spPr bwMode="auto">
          <a:xfrm>
            <a:off x="2762250" y="7326313"/>
            <a:ext cx="13944600" cy="5299075"/>
          </a:xfrm>
          <a:custGeom>
            <a:avLst/>
            <a:gdLst>
              <a:gd name="T0" fmla="*/ 6972029 w 21600"/>
              <a:gd name="T1" fmla="*/ 2649329 h 21600"/>
              <a:gd name="T2" fmla="*/ 6972029 w 21600"/>
              <a:gd name="T3" fmla="*/ 2649329 h 21600"/>
              <a:gd name="T4" fmla="*/ 6972029 w 21600"/>
              <a:gd name="T5" fmla="*/ 2649329 h 21600"/>
              <a:gd name="T6" fmla="*/ 6972029 w 21600"/>
              <a:gd name="T7" fmla="*/ 2649329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DCDEE0"/>
          </a:solidFill>
          <a:ln w="12700">
            <a:noFill/>
            <a:miter lim="400000"/>
            <a:headEnd/>
            <a:tailEnd/>
          </a:ln>
        </p:spPr>
        <p:txBody>
          <a:bodyPr lIns="50800" tIns="50800" rIns="50800" bIns="50800" anchor="ctr"/>
          <a:lstStyle/>
          <a:p>
            <a:endParaRPr lang="fr-FR"/>
          </a:p>
        </p:txBody>
      </p:sp>
      <p:pic>
        <p:nvPicPr>
          <p:cNvPr id="17411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550275"/>
            <a:ext cx="1951037" cy="4159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7412" name="Shape 180"/>
          <p:cNvSpPr>
            <a:spLocks noChangeArrowheads="1"/>
          </p:cNvSpPr>
          <p:nvPr/>
        </p:nvSpPr>
        <p:spPr bwMode="auto">
          <a:xfrm>
            <a:off x="865187" y="776288"/>
            <a:ext cx="12268921" cy="1038746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wrap="square" lIns="38100" tIns="38100" rIns="38100" bIns="38100">
            <a:spAutoFit/>
          </a:bodyPr>
          <a:lstStyle/>
          <a:p>
            <a:pPr hangingPunct="0"/>
            <a:r>
              <a:rPr lang="fr-FR" sz="4000" dirty="0" smtClean="0">
                <a:solidFill>
                  <a:srgbClr val="D8232A"/>
                </a:solidFill>
                <a:sym typeface="Averta"/>
              </a:rPr>
              <a:t>CONTACT</a:t>
            </a:r>
            <a:endParaRPr lang="fr-FR" sz="4000" dirty="0">
              <a:solidFill>
                <a:srgbClr val="D8232A"/>
              </a:solidFill>
              <a:sym typeface="Averta"/>
            </a:endParaRPr>
          </a:p>
          <a:p>
            <a:pPr hangingPunct="0">
              <a:lnSpc>
                <a:spcPts val="2700"/>
              </a:lnSpc>
            </a:pPr>
            <a:r>
              <a:rPr lang="fr-FR" sz="4900" dirty="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rPr>
              <a:t>_</a:t>
            </a:r>
          </a:p>
        </p:txBody>
      </p:sp>
      <p:sp>
        <p:nvSpPr>
          <p:cNvPr id="182" name="Shape 182"/>
          <p:cNvSpPr/>
          <p:nvPr/>
        </p:nvSpPr>
        <p:spPr>
          <a:xfrm>
            <a:off x="867205" y="3657600"/>
            <a:ext cx="8622335" cy="4555375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50800" tIns="50800" rIns="50800" bIns="50800" numCol="2" spcCol="431116"/>
          <a:lstStyle/>
          <a:p>
            <a:pPr algn="just" fontAlgn="auto" hangingPunct="0">
              <a:spcBef>
                <a:spcPts val="0"/>
              </a:spcBef>
              <a:spcAft>
                <a:spcPts val="0"/>
              </a:spcAft>
              <a:defRPr sz="1700">
                <a:solidFill>
                  <a:srgbClr val="53585F"/>
                </a:solidFill>
                <a:latin typeface="Averta-Regular"/>
                <a:ea typeface="Averta-Regular"/>
                <a:cs typeface="Averta-Regular"/>
                <a:sym typeface="Averta-Regular"/>
              </a:defRPr>
            </a:pPr>
            <a:endParaRPr sz="1700" kern="0" dirty="0">
              <a:solidFill>
                <a:srgbClr val="53585F"/>
              </a:solidFill>
              <a:ea typeface="Arial" charset="0"/>
              <a:sym typeface="Averta-Regular"/>
            </a:endParaRPr>
          </a:p>
        </p:txBody>
      </p: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1122362" y="2475128"/>
            <a:ext cx="549275" cy="549275"/>
            <a:chOff x="0" y="0"/>
            <a:chExt cx="549208" cy="549208"/>
          </a:xfrm>
        </p:grpSpPr>
        <p:sp>
          <p:nvSpPr>
            <p:cNvPr id="9" name="Shape 168"/>
            <p:cNvSpPr>
              <a:spLocks noChangeArrowheads="1"/>
            </p:cNvSpPr>
            <p:nvPr/>
          </p:nvSpPr>
          <p:spPr bwMode="auto">
            <a:xfrm>
              <a:off x="0" y="0"/>
              <a:ext cx="549209" cy="549209"/>
            </a:xfrm>
            <a:prstGeom prst="rect">
              <a:avLst/>
            </a:prstGeom>
            <a:solidFill>
              <a:srgbClr val="D8232A"/>
            </a:solidFill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hangingPunct="0"/>
              <a:endParaRPr lang="fr-FR" sz="2400">
                <a:solidFill>
                  <a:srgbClr val="FFFFFF"/>
                </a:solidFill>
                <a:latin typeface="Helvetica Light"/>
                <a:cs typeface="Helvetica Light"/>
              </a:endParaRPr>
            </a:p>
          </p:txBody>
        </p:sp>
        <p:sp>
          <p:nvSpPr>
            <p:cNvPr id="10" name="Shape 169"/>
            <p:cNvSpPr>
              <a:spLocks noChangeArrowheads="1"/>
            </p:cNvSpPr>
            <p:nvPr/>
          </p:nvSpPr>
          <p:spPr bwMode="auto">
            <a:xfrm>
              <a:off x="91504" y="0"/>
              <a:ext cx="366201" cy="549209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hangingPunct="0"/>
              <a:endParaRPr lang="fr-FR" sz="2300" dirty="0">
                <a:solidFill>
                  <a:srgbClr val="FFFFFF"/>
                </a:solidFill>
                <a:sym typeface="Averta-Semibold"/>
              </a:endParaRP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1875631" y="2752127"/>
            <a:ext cx="8407730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400" b="1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Marina FOURNIER</a:t>
            </a: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Chargée des formations doctorales</a:t>
            </a: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Direction de la recherche et des études doctorales (DRED)</a:t>
            </a: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Bâtiment René </a:t>
            </a:r>
            <a:r>
              <a:rPr lang="fr-FR" sz="2400" kern="0" dirty="0" err="1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Rémond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, bureau A313</a:t>
            </a: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400" kern="0" dirty="0" smtClean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marL="0" marR="0" indent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Tél </a:t>
            </a: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: </a:t>
            </a:r>
            <a:r>
              <a:rPr lang="fr-FR" sz="2400" kern="0" dirty="0" smtClean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</a:rPr>
              <a:t>01.40.97.57.67</a:t>
            </a:r>
            <a:endParaRPr lang="fr-FR" sz="2400" kern="0" dirty="0">
              <a:solidFill>
                <a:srgbClr val="53585F"/>
              </a:solidFill>
              <a:latin typeface="Averta-Regular"/>
              <a:ea typeface="Arial" charset="0"/>
              <a:cs typeface="Averta-Regular"/>
            </a:endParaRPr>
          </a:p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lang="fr-FR" sz="2400" kern="0" dirty="0">
                <a:solidFill>
                  <a:srgbClr val="53585F"/>
                </a:solidFill>
                <a:latin typeface="Averta-Regular"/>
                <a:ea typeface="Arial" charset="0"/>
                <a:cs typeface="Averta-Regular"/>
                <a:hlinkClick r:id="rId3"/>
              </a:rPr>
              <a:t>formationdoctorale@liste.parisnanterre.fr</a:t>
            </a:r>
            <a:endParaRPr kumimoji="0" lang="fr-FR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565672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1038</Words>
  <Application>Microsoft Office PowerPoint</Application>
  <PresentationFormat>Personnalisé</PresentationFormat>
  <Paragraphs>153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Arial</vt:lpstr>
      <vt:lpstr>Averta</vt:lpstr>
      <vt:lpstr>Averta-Regular</vt:lpstr>
      <vt:lpstr>Averta-Semibold</vt:lpstr>
      <vt:lpstr>Calibri</vt:lpstr>
      <vt:lpstr>Helvetica</vt:lpstr>
      <vt:lpstr>Helvetica Light</vt:lpstr>
      <vt:lpstr>Helvetica Neue</vt:lpstr>
      <vt:lpstr>Times New Roman</vt:lpstr>
      <vt:lpstr>Wingdings</vt:lpstr>
      <vt:lpstr>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Fournier</dc:creator>
  <cp:lastModifiedBy>Fournier Marina</cp:lastModifiedBy>
  <cp:revision>96</cp:revision>
  <cp:lastPrinted>2017-01-23T15:11:16Z</cp:lastPrinted>
  <dcterms:modified xsi:type="dcterms:W3CDTF">2023-12-13T15:21:54Z</dcterms:modified>
</cp:coreProperties>
</file>